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B571440-CDA4-4B39-94C0-3247BCA8576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8115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576B3871-0056-471D-94F5-4ACE5A7BD84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691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C1614817-85FB-4403-8B93-80D3A7CC4C3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616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483768" y="4365104"/>
            <a:ext cx="5399831" cy="1139825"/>
          </a:xfrm>
        </p:spPr>
        <p:txBody>
          <a:bodyPr>
            <a:normAutofit fontScale="90000"/>
          </a:bodyPr>
          <a:lstStyle/>
          <a:p>
            <a:pPr algn="ctr"/>
            <a:r>
              <a:rPr lang="uk-UA" sz="4000" dirty="0"/>
              <a:t>Екскурсія учнів 6-б класу</a:t>
            </a:r>
            <a:br>
              <a:rPr lang="uk-UA" sz="4000" dirty="0"/>
            </a:br>
            <a:r>
              <a:rPr lang="uk-UA" sz="4000" dirty="0" err="1"/>
              <a:t>Білозерської</a:t>
            </a:r>
            <a:r>
              <a:rPr lang="uk-UA" sz="4000" dirty="0"/>
              <a:t> загальноосвітньої </a:t>
            </a:r>
            <a:br>
              <a:rPr lang="uk-UA" sz="4000" dirty="0"/>
            </a:br>
            <a:r>
              <a:rPr lang="uk-UA" sz="4000" dirty="0"/>
              <a:t>школи І-ІІІ ступенів №2</a:t>
            </a:r>
            <a:endParaRPr lang="ru-RU" sz="4000" dirty="0"/>
          </a:p>
        </p:txBody>
      </p:sp>
      <p:sp>
        <p:nvSpPr>
          <p:cNvPr id="13316" name="WordArt 4"/>
          <p:cNvSpPr>
            <a:spLocks noChangeArrowheads="1" noChangeShapeType="1" noTextEdit="1"/>
          </p:cNvSpPr>
          <p:nvPr/>
        </p:nvSpPr>
        <p:spPr bwMode="auto">
          <a:xfrm>
            <a:off x="1331913" y="836613"/>
            <a:ext cx="5934075" cy="302418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35569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/>
              </a:rPr>
              <a:t>АСКАНІЯ-НОВА</a:t>
            </a:r>
          </a:p>
        </p:txBody>
      </p:sp>
    </p:spTree>
    <p:extLst>
      <p:ext uri="{BB962C8B-B14F-4D97-AF65-F5344CB8AC3E}">
        <p14:creationId xmlns:p14="http://schemas.microsoft.com/office/powerpoint/2010/main" val="55168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5617" y="6731"/>
            <a:ext cx="3240484" cy="2879725"/>
          </a:xfrm>
        </p:spPr>
        <p:txBody>
          <a:bodyPr>
            <a:normAutofit fontScale="90000"/>
          </a:bodyPr>
          <a:lstStyle/>
          <a:p>
            <a:pPr algn="l"/>
            <a:r>
              <a:rPr lang="uk-UA" sz="5100" dirty="0">
                <a:solidFill>
                  <a:schemeClr val="hlink"/>
                </a:solidFill>
              </a:rPr>
              <a:t>МЕТА:</a:t>
            </a:r>
            <a:br>
              <a:rPr lang="uk-UA" sz="5100" dirty="0">
                <a:solidFill>
                  <a:schemeClr val="hlink"/>
                </a:solidFill>
              </a:rPr>
            </a:br>
            <a:r>
              <a:rPr lang="uk-UA" sz="2400" dirty="0"/>
              <a:t>Ознайомитися з одним із природних чудес України, історією створення біосферного заповідника</a:t>
            </a:r>
            <a:endParaRPr lang="ru-RU" sz="24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624" y="3212976"/>
            <a:ext cx="3168476" cy="3168650"/>
          </a:xfrm>
        </p:spPr>
        <p:txBody>
          <a:bodyPr/>
          <a:lstStyle/>
          <a:p>
            <a:pPr algn="l">
              <a:lnSpc>
                <a:spcPct val="80000"/>
              </a:lnSpc>
            </a:pPr>
            <a:r>
              <a:rPr lang="uk-UA" sz="2400" b="1" dirty="0">
                <a:solidFill>
                  <a:schemeClr val="hlink"/>
                </a:solidFill>
              </a:rPr>
              <a:t>Учасники:</a:t>
            </a:r>
          </a:p>
          <a:p>
            <a:pPr algn="l">
              <a:lnSpc>
                <a:spcPct val="80000"/>
              </a:lnSpc>
              <a:buFont typeface="Wingdings" pitchFamily="2" charset="2"/>
              <a:buChar char="u"/>
            </a:pPr>
            <a:r>
              <a:rPr lang="uk-UA" sz="2400" dirty="0"/>
              <a:t>Фесенко Владислав</a:t>
            </a:r>
          </a:p>
          <a:p>
            <a:pPr algn="l">
              <a:lnSpc>
                <a:spcPct val="80000"/>
              </a:lnSpc>
              <a:buFont typeface="Wingdings" pitchFamily="2" charset="2"/>
              <a:buChar char="u"/>
            </a:pPr>
            <a:r>
              <a:rPr lang="uk-UA" sz="2400" dirty="0"/>
              <a:t>Литвиненко Аліна</a:t>
            </a:r>
          </a:p>
          <a:p>
            <a:pPr algn="l">
              <a:lnSpc>
                <a:spcPct val="80000"/>
              </a:lnSpc>
              <a:buFont typeface="Wingdings" pitchFamily="2" charset="2"/>
              <a:buChar char="u"/>
            </a:pPr>
            <a:r>
              <a:rPr lang="uk-UA" sz="2400" dirty="0" err="1"/>
              <a:t>Мокроцька</a:t>
            </a:r>
            <a:r>
              <a:rPr lang="uk-UA" sz="2400" dirty="0"/>
              <a:t> Поліна</a:t>
            </a:r>
          </a:p>
          <a:p>
            <a:pPr algn="l">
              <a:lnSpc>
                <a:spcPct val="80000"/>
              </a:lnSpc>
              <a:buFont typeface="Wingdings" pitchFamily="2" charset="2"/>
              <a:buChar char="u"/>
            </a:pPr>
            <a:r>
              <a:rPr lang="uk-UA" sz="2400" dirty="0"/>
              <a:t>Ковбасюк Ярослав</a:t>
            </a:r>
          </a:p>
          <a:p>
            <a:pPr algn="l">
              <a:lnSpc>
                <a:spcPct val="80000"/>
              </a:lnSpc>
              <a:buFont typeface="Wingdings" pitchFamily="2" charset="2"/>
              <a:buChar char="u"/>
            </a:pPr>
            <a:r>
              <a:rPr lang="uk-UA" sz="2400" dirty="0" err="1"/>
              <a:t>Рижков</a:t>
            </a:r>
            <a:r>
              <a:rPr lang="uk-UA" sz="2400" dirty="0"/>
              <a:t> Ростислав</a:t>
            </a:r>
          </a:p>
          <a:p>
            <a:pPr algn="l">
              <a:lnSpc>
                <a:spcPct val="80000"/>
              </a:lnSpc>
              <a:buFont typeface="Wingdings" pitchFamily="2" charset="2"/>
              <a:buChar char="u"/>
            </a:pPr>
            <a:r>
              <a:rPr lang="uk-UA" sz="2400" dirty="0" err="1"/>
              <a:t>Сікоза</a:t>
            </a:r>
            <a:r>
              <a:rPr lang="uk-UA" sz="2400" dirty="0"/>
              <a:t> Дмитро</a:t>
            </a:r>
          </a:p>
          <a:p>
            <a:pPr algn="l">
              <a:lnSpc>
                <a:spcPct val="80000"/>
              </a:lnSpc>
              <a:buFont typeface="Wingdings" pitchFamily="2" charset="2"/>
              <a:buChar char="u"/>
            </a:pPr>
            <a:r>
              <a:rPr lang="uk-UA" sz="2400" dirty="0" err="1"/>
              <a:t>Царюченко</a:t>
            </a:r>
            <a:r>
              <a:rPr lang="uk-UA" sz="2400" dirty="0"/>
              <a:t> Дмитро</a:t>
            </a:r>
          </a:p>
          <a:p>
            <a:pPr algn="l">
              <a:lnSpc>
                <a:spcPct val="80000"/>
              </a:lnSpc>
              <a:buFont typeface="Wingdings" pitchFamily="2" charset="2"/>
              <a:buChar char="u"/>
            </a:pPr>
            <a:endParaRPr lang="ru-RU" sz="2400" dirty="0"/>
          </a:p>
        </p:txBody>
      </p:sp>
      <p:pic>
        <p:nvPicPr>
          <p:cNvPr id="4100" name="Picture 4" descr="800px-Askania-Nowa-Ukraine-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404813"/>
            <a:ext cx="4537075" cy="399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0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erson-askaniya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196975"/>
            <a:ext cx="4752975" cy="4241800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7" name="Text Box 7"/>
          <p:cNvSpPr txBox="1"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3200" b="1" dirty="0" err="1">
                <a:solidFill>
                  <a:schemeClr val="hlink"/>
                </a:solidFill>
                <a:latin typeface="Times New Roman" pitchFamily="18" charset="0"/>
              </a:rPr>
              <a:t>Єдина</a:t>
            </a:r>
            <a:r>
              <a:rPr lang="ru-RU" sz="3200" b="1" dirty="0">
                <a:solidFill>
                  <a:schemeClr val="hlink"/>
                </a:solidFill>
                <a:latin typeface="Times New Roman" pitchFamily="18" charset="0"/>
              </a:rPr>
              <a:t> в </a:t>
            </a:r>
            <a:r>
              <a:rPr lang="ru-RU" sz="3200" b="1" dirty="0" err="1">
                <a:solidFill>
                  <a:schemeClr val="hlink"/>
                </a:solidFill>
                <a:latin typeface="Times New Roman" pitchFamily="18" charset="0"/>
              </a:rPr>
              <a:t>Європі</a:t>
            </a:r>
            <a:r>
              <a:rPr lang="ru-RU" sz="3200" b="1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hlink"/>
                </a:solidFill>
                <a:latin typeface="Times New Roman" pitchFamily="18" charset="0"/>
              </a:rPr>
              <a:t>ділянка</a:t>
            </a:r>
            <a:r>
              <a:rPr lang="ru-RU" sz="3200" b="1" dirty="0">
                <a:solidFill>
                  <a:schemeClr val="hlink"/>
                </a:solidFill>
                <a:latin typeface="Times New Roman" pitchFamily="18" charset="0"/>
              </a:rPr>
              <a:t> типчаково-</a:t>
            </a:r>
            <a:r>
              <a:rPr lang="ru-RU" sz="3200" b="1" dirty="0" err="1">
                <a:solidFill>
                  <a:schemeClr val="hlink"/>
                </a:solidFill>
                <a:latin typeface="Times New Roman" pitchFamily="18" charset="0"/>
              </a:rPr>
              <a:t>ковилового</a:t>
            </a:r>
            <a:r>
              <a:rPr lang="ru-RU" sz="3200" b="1" dirty="0">
                <a:solidFill>
                  <a:schemeClr val="hlink"/>
                </a:solidFill>
                <a:latin typeface="Times New Roman" pitchFamily="18" charset="0"/>
              </a:rPr>
              <a:t> степу, </a:t>
            </a:r>
            <a:r>
              <a:rPr lang="ru-RU" sz="3200" b="1" dirty="0" err="1">
                <a:solidFill>
                  <a:schemeClr val="hlink"/>
                </a:solidFill>
                <a:latin typeface="Times New Roman" pitchFamily="18" charset="0"/>
              </a:rPr>
              <a:t>якого</a:t>
            </a:r>
            <a:r>
              <a:rPr lang="ru-RU" sz="3200" b="1" dirty="0">
                <a:solidFill>
                  <a:schemeClr val="hlink"/>
                </a:solidFill>
                <a:latin typeface="Times New Roman" pitchFamily="18" charset="0"/>
              </a:rPr>
              <a:t> </a:t>
            </a:r>
            <a:r>
              <a:rPr lang="ru-RU" sz="3200" b="1" dirty="0" err="1">
                <a:solidFill>
                  <a:schemeClr val="hlink"/>
                </a:solidFill>
                <a:latin typeface="Times New Roman" pitchFamily="18" charset="0"/>
              </a:rPr>
              <a:t>ніколи</a:t>
            </a:r>
            <a:r>
              <a:rPr lang="ru-RU" sz="3200" b="1" dirty="0">
                <a:solidFill>
                  <a:schemeClr val="hlink"/>
                </a:solidFill>
                <a:latin typeface="Times New Roman" pitchFamily="18" charset="0"/>
              </a:rPr>
              <a:t> не </a:t>
            </a:r>
            <a:r>
              <a:rPr lang="ru-RU" sz="3200" b="1" dirty="0" err="1">
                <a:solidFill>
                  <a:schemeClr val="hlink"/>
                </a:solidFill>
                <a:latin typeface="Times New Roman" pitchFamily="18" charset="0"/>
              </a:rPr>
              <a:t>торкався</a:t>
            </a:r>
            <a:r>
              <a:rPr lang="ru-RU" sz="3200" b="1" dirty="0">
                <a:solidFill>
                  <a:schemeClr val="hlink"/>
                </a:solidFill>
                <a:latin typeface="Times New Roman" pitchFamily="18" charset="0"/>
              </a:rPr>
              <a:t> плуг.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5256213" y="1628775"/>
            <a:ext cx="388778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400">
                <a:solidFill>
                  <a:schemeClr val="tx2"/>
                </a:solidFill>
                <a:latin typeface="Times New Roman" pitchFamily="18" charset="0"/>
              </a:rPr>
              <a:t>У густому травостої мешкають не менше 1155 видів членистоногих, 7 видів земноводних і плазунів, 18 видів ссавців, в різні пори року зустрічається більше 270 видів птахів, з яких 107 видів залишаються на гніздування.</a:t>
            </a: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250825" y="5445125"/>
            <a:ext cx="85693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400">
                <a:solidFill>
                  <a:schemeClr val="tx2"/>
                </a:solidFill>
                <a:latin typeface="Times New Roman" pitchFamily="18" charset="0"/>
              </a:rPr>
              <a:t>Флора поду налічує також значну кількість ендеміків - 53 види, з них 7 зустрічаються лише тут, а 8 видів занесені до “Червоної книги України”.</a:t>
            </a:r>
          </a:p>
        </p:txBody>
      </p:sp>
    </p:spTree>
    <p:extLst>
      <p:ext uri="{BB962C8B-B14F-4D97-AF65-F5344CB8AC3E}">
        <p14:creationId xmlns:p14="http://schemas.microsoft.com/office/powerpoint/2010/main" val="420541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7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507412" cy="1139825"/>
          </a:xfrm>
          <a:noFill/>
          <a:ln/>
        </p:spPr>
        <p:txBody>
          <a:bodyPr>
            <a:normAutofit fontScale="90000"/>
          </a:bodyPr>
          <a:lstStyle/>
          <a:p>
            <a:pPr algn="ctr"/>
            <a:r>
              <a:rPr lang="ru-RU" sz="4000" i="1" dirty="0" err="1">
                <a:effectLst/>
              </a:rPr>
              <a:t>Заповідник</a:t>
            </a:r>
            <a:r>
              <a:rPr lang="ru-RU" sz="4000" i="1" dirty="0">
                <a:effectLst/>
              </a:rPr>
              <a:t> </a:t>
            </a:r>
            <a:r>
              <a:rPr lang="ru-RU" sz="4000" i="1" dirty="0" err="1">
                <a:effectLst/>
              </a:rPr>
              <a:t>був</a:t>
            </a:r>
            <a:r>
              <a:rPr lang="ru-RU" sz="4000" i="1" dirty="0">
                <a:effectLst/>
              </a:rPr>
              <a:t> </a:t>
            </a:r>
            <a:r>
              <a:rPr lang="ru-RU" sz="4000" i="1" dirty="0" err="1">
                <a:effectLst/>
              </a:rPr>
              <a:t>заснований</a:t>
            </a:r>
            <a:r>
              <a:rPr lang="ru-RU" sz="4000" i="1" dirty="0">
                <a:effectLst/>
              </a:rPr>
              <a:t> в 1898 </a:t>
            </a:r>
            <a:r>
              <a:rPr lang="ru-RU" sz="4000" i="1" dirty="0" err="1">
                <a:effectLst/>
              </a:rPr>
              <a:t>році</a:t>
            </a:r>
            <a:r>
              <a:rPr lang="ru-RU" sz="4000" i="1" dirty="0">
                <a:effectLst/>
              </a:rPr>
              <a:t> </a:t>
            </a:r>
            <a:r>
              <a:rPr lang="ru-RU" sz="4000" i="1" dirty="0" err="1">
                <a:effectLst/>
              </a:rPr>
              <a:t>Фрідріхом</a:t>
            </a:r>
            <a:r>
              <a:rPr lang="ru-RU" sz="4000" i="1" dirty="0">
                <a:effectLst/>
              </a:rPr>
              <a:t> Фальц-</a:t>
            </a:r>
            <a:r>
              <a:rPr lang="ru-RU" sz="4000" i="1" dirty="0" err="1">
                <a:effectLst/>
              </a:rPr>
              <a:t>Фейном</a:t>
            </a:r>
            <a:r>
              <a:rPr lang="ru-RU" sz="4000" i="1" dirty="0">
                <a:effectLst/>
              </a:rPr>
              <a:t>.</a:t>
            </a:r>
          </a:p>
        </p:txBody>
      </p:sp>
      <p:pic>
        <p:nvPicPr>
          <p:cNvPr id="6148" name="Picture 4" descr="IMG_256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1412875"/>
            <a:ext cx="6040438" cy="4530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323850" y="6035675"/>
            <a:ext cx="8280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Площа заповідника складає 33 307,6 га, з них 11 054 га — «абсолютно заповідна» степова зона.</a:t>
            </a:r>
          </a:p>
        </p:txBody>
      </p:sp>
    </p:spTree>
    <p:extLst>
      <p:ext uri="{BB962C8B-B14F-4D97-AF65-F5344CB8AC3E}">
        <p14:creationId xmlns:p14="http://schemas.microsoft.com/office/powerpoint/2010/main" val="203462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5"/>
          <p:cNvSpPr>
            <a:spLocks noGrp="1" noChangeArrowheads="1"/>
          </p:cNvSpPr>
          <p:nvPr>
            <p:ph type="title"/>
          </p:nvPr>
        </p:nvSpPr>
        <p:spPr>
          <a:xfrm>
            <a:off x="1187624" y="188640"/>
            <a:ext cx="8229600" cy="1139825"/>
          </a:xfrm>
        </p:spPr>
        <p:txBody>
          <a:bodyPr>
            <a:normAutofit fontScale="90000"/>
          </a:bodyPr>
          <a:lstStyle/>
          <a:p>
            <a:r>
              <a:rPr lang="ru-RU" sz="4800" b="1" dirty="0" err="1">
                <a:solidFill>
                  <a:schemeClr val="hlink"/>
                </a:solidFill>
                <a:effectLst/>
                <a:latin typeface="Times New Roman" pitchFamily="18" charset="0"/>
              </a:rPr>
              <a:t>Ботанічний</a:t>
            </a:r>
            <a:r>
              <a:rPr lang="ru-RU" sz="4800" b="1" dirty="0">
                <a:solidFill>
                  <a:schemeClr val="hlink"/>
                </a:solidFill>
                <a:effectLst/>
                <a:latin typeface="Times New Roman" pitchFamily="18" charset="0"/>
              </a:rPr>
              <a:t> сад</a:t>
            </a:r>
            <a:br>
              <a:rPr lang="ru-RU" sz="4800" b="1" dirty="0">
                <a:solidFill>
                  <a:schemeClr val="hlink"/>
                </a:solidFill>
                <a:effectLst/>
                <a:latin typeface="Times New Roman" pitchFamily="18" charset="0"/>
              </a:rPr>
            </a:br>
            <a:r>
              <a:rPr lang="ru-RU" sz="4000" b="1" dirty="0">
                <a:solidFill>
                  <a:schemeClr val="tx1"/>
                </a:solidFill>
                <a:effectLst/>
              </a:rPr>
              <a:t/>
            </a:r>
            <a:br>
              <a:rPr lang="ru-RU" sz="4000" b="1" dirty="0">
                <a:solidFill>
                  <a:schemeClr val="tx1"/>
                </a:solidFill>
                <a:effectLst/>
              </a:rPr>
            </a:br>
            <a:endParaRPr lang="ru-RU" sz="40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7172" name="Picture 4" descr="IMG_256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981075"/>
            <a:ext cx="4038600" cy="3028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6" name="Picture 8" descr="IMG_257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765175"/>
            <a:ext cx="2919413" cy="21891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8" name="Picture 10" descr="IMG_258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67400" y="2420938"/>
            <a:ext cx="2919413" cy="21891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395288" y="4797425"/>
            <a:ext cx="8748712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400">
                <a:solidFill>
                  <a:schemeClr val="tx2"/>
                </a:solidFill>
                <a:latin typeface="Times New Roman" pitchFamily="18" charset="0"/>
              </a:rPr>
              <a:t>Під нього відведена територія у 170 гектарів. Його перші ділянки розплановані ще у 1887 р. На кінець 20 століття колекція рослин досягла 1.000 чагарників та дерев. Краєвиди саду підсилені ставком і павільйоном Грот, де колись знімали стару кінострічку «Діти капітана Гранта».</a:t>
            </a:r>
          </a:p>
        </p:txBody>
      </p:sp>
    </p:spTree>
    <p:extLst>
      <p:ext uri="{BB962C8B-B14F-4D97-AF65-F5344CB8AC3E}">
        <p14:creationId xmlns:p14="http://schemas.microsoft.com/office/powerpoint/2010/main" val="141412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IMG_257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643438" cy="3573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9" name="Picture 7" descr="IMG_258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35488" y="0"/>
            <a:ext cx="4608512" cy="34559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02" name="Picture 10" descr="IMG_2641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573463"/>
            <a:ext cx="4716463" cy="32845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205" name="Picture 13" descr="IMG_265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429000"/>
            <a:ext cx="4644008" cy="35283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239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24300" y="2060575"/>
            <a:ext cx="3251200" cy="1139825"/>
          </a:xfrm>
        </p:spPr>
        <p:txBody>
          <a:bodyPr/>
          <a:lstStyle/>
          <a:p>
            <a:r>
              <a:rPr lang="uk-UA" b="1">
                <a:solidFill>
                  <a:schemeClr val="hlink"/>
                </a:solidFill>
                <a:latin typeface="Times New Roman" pitchFamily="18" charset="0"/>
              </a:rPr>
              <a:t>Орнітопарк</a:t>
            </a:r>
            <a:endParaRPr lang="ru-RU" b="1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60350"/>
            <a:ext cx="2700338" cy="3095625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000"/>
              <a:t>    </a:t>
            </a:r>
            <a:r>
              <a:rPr lang="ru-RU" sz="2000" b="1">
                <a:solidFill>
                  <a:schemeClr val="tx2"/>
                </a:solidFill>
                <a:effectLst/>
              </a:rPr>
              <a:t>В орнітопарку нараховують більш ніж 60 різновидів птахів : лебеді, фазани, качки, лелеки, гуси, страуси та інші</a:t>
            </a:r>
          </a:p>
        </p:txBody>
      </p:sp>
      <p:pic>
        <p:nvPicPr>
          <p:cNvPr id="9221" name="Picture 5" descr="IMG_2605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55875" y="0"/>
            <a:ext cx="2016125" cy="21891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3" name="Picture 7" descr="IMG_263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3663" y="0"/>
            <a:ext cx="2700337" cy="21891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5" name="Picture 9" descr="IMG_265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1968500" cy="2205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IMG_26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1663"/>
            <a:ext cx="3059113" cy="371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7" name="Picture 11" descr="IMG_266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3213100"/>
            <a:ext cx="3108325" cy="3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IMG_259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3141663"/>
            <a:ext cx="3132137" cy="371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808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636838"/>
            <a:ext cx="8147050" cy="172878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ru-RU" sz="2000" b="1">
                <a:effectLst/>
              </a:rPr>
              <a:t>    </a:t>
            </a:r>
            <a:r>
              <a:rPr lang="ru-RU" sz="2000" b="1">
                <a:solidFill>
                  <a:schemeClr val="tx2"/>
                </a:solidFill>
                <a:effectLst/>
              </a:rPr>
              <a:t>Заповідник утримує близько 800 різновидів диких копитних та гібридних форм свиней, оленів, коней Пржевальського, бізонів, антилоп, баранів, биків, верблюдів, лам, віслюків куланів, шотландських поні.</a:t>
            </a:r>
          </a:p>
        </p:txBody>
      </p:sp>
      <p:pic>
        <p:nvPicPr>
          <p:cNvPr id="10245" name="Picture 5" descr="IMG_265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2500" y="0"/>
            <a:ext cx="2919413" cy="24209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8" name="Picture 8" descr="IMG_267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419475" cy="2492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51" name="Picture 11" descr="IMG_267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213" y="0"/>
            <a:ext cx="2744787" cy="234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120px-Common_eland_ma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1525"/>
            <a:ext cx="3563938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3" name="Picture 13" descr="120px-Zebra_Opole_croppe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581525"/>
            <a:ext cx="3024187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120px-Bison_Cow_and_Cal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4581525"/>
            <a:ext cx="2555875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1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Відгук</a:t>
            </a:r>
            <a:endParaRPr lang="ru-RU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8"/>
            <a:ext cx="8229600" cy="4789487"/>
          </a:xfrm>
        </p:spPr>
        <p:txBody>
          <a:bodyPr/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400"/>
              <a:t>   Біосферний заповідник Асканія -Нова - унікальний куточок природи, розташований в Херсонській області, де ми з вами живемо. І ми повинні  бути горді від того, що люди з усього світу приїджають до нас. 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400"/>
              <a:t>   Це надзвичайно гарне місце з мальовничими краєвидами, особливо в дендропарку –ставок.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sz="2400"/>
              <a:t>   В зоопарку ми побачили рідкісні тварини та рослини. Найбільше запам'яталася гордість заповідника –африканська антилопа канна, яку вдалося приручити.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/>
              <a:t>Для чого їхать закордон? У нас набагато краще!</a:t>
            </a:r>
            <a:endParaRPr lang="uk-UA" sz="2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uk-UA" sz="2400"/>
              <a:t> </a:t>
            </a:r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148551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E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328</Words>
  <Application>Microsoft Office PowerPoint</Application>
  <PresentationFormat>Экран (4:3)</PresentationFormat>
  <Paragraphs>28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Солнцестояние</vt:lpstr>
      <vt:lpstr>Екскурсія учнів 6-б класу Білозерської загальноосвітньої  школи І-ІІІ ступенів №2</vt:lpstr>
      <vt:lpstr>МЕТА: Ознайомитися з одним із природних чудес України, історією створення біосферного заповідника</vt:lpstr>
      <vt:lpstr>Презентация PowerPoint</vt:lpstr>
      <vt:lpstr>Заповідник був заснований в 1898 році Фрідріхом Фальц-Фейном.</vt:lpstr>
      <vt:lpstr>Ботанічний сад  </vt:lpstr>
      <vt:lpstr>Презентация PowerPoint</vt:lpstr>
      <vt:lpstr>Орнітопарк</vt:lpstr>
      <vt:lpstr>Презентация PowerPoint</vt:lpstr>
      <vt:lpstr>Відгук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Екскурсія учнів 6-б класу Білозерської загальноосвітньої  школи І-ІІІ ступенів №2</dc:title>
  <cp:lastModifiedBy>Инна </cp:lastModifiedBy>
  <cp:revision>1</cp:revision>
  <dcterms:modified xsi:type="dcterms:W3CDTF">2013-05-02T17:36:13Z</dcterms:modified>
</cp:coreProperties>
</file>