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2476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332413" y="16764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332413" y="3810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82F73-1793-4E4D-BF28-82B08BE53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248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370013" y="24765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370013" y="16764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332413" y="16764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1370013" y="3810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32413" y="3810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A869B-87DA-41FE-B810-43BCC083A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5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1844675"/>
            <a:ext cx="6400800" cy="1752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uk-UA" sz="2400" b="1" dirty="0" smtClean="0">
                <a:solidFill>
                  <a:schemeClr val="tx2"/>
                </a:solidFill>
              </a:rPr>
              <a:t>Екскурсія учнів 6-б класу </a:t>
            </a:r>
            <a:r>
              <a:rPr lang="uk-UA" sz="2400" b="1" dirty="0" err="1" smtClean="0">
                <a:solidFill>
                  <a:schemeClr val="tx2"/>
                </a:solidFill>
              </a:rPr>
              <a:t>Білозерської</a:t>
            </a:r>
            <a:r>
              <a:rPr lang="uk-UA" sz="2400" b="1" dirty="0" smtClean="0">
                <a:solidFill>
                  <a:schemeClr val="tx2"/>
                </a:solidFill>
              </a:rPr>
              <a:t> загальноосвітньої школи І-ІІІ ступенів №2 імені Богдана Хмельницького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ru-RU" sz="2400" dirty="0" smtClean="0">
              <a:solidFill>
                <a:schemeClr val="tx2"/>
              </a:solidFill>
            </a:endParaRPr>
          </a:p>
        </p:txBody>
      </p:sp>
      <p:sp>
        <p:nvSpPr>
          <p:cNvPr id="3075" name="WordArt 6"/>
          <p:cNvSpPr>
            <a:spLocks noChangeArrowheads="1" noChangeShapeType="1" noTextEdit="1"/>
          </p:cNvSpPr>
          <p:nvPr/>
        </p:nvSpPr>
        <p:spPr bwMode="auto">
          <a:xfrm>
            <a:off x="2484438" y="0"/>
            <a:ext cx="5832475" cy="18002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00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Зелені Хутори</a:t>
            </a:r>
          </a:p>
        </p:txBody>
      </p:sp>
      <p:pic>
        <p:nvPicPr>
          <p:cNvPr id="3076" name="Picture 7" descr="26c42ea3cb43a6b1e15899054befe918_600x1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068638"/>
            <a:ext cx="4765675" cy="378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7164388" y="3284538"/>
            <a:ext cx="804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kumimoji="0" lang="uk-UA" b="1">
                <a:solidFill>
                  <a:schemeClr val="tx2"/>
                </a:solidFill>
              </a:rPr>
              <a:t>Мета:</a:t>
            </a:r>
            <a:endParaRPr kumimoji="0" lang="ru-RU" b="1">
              <a:solidFill>
                <a:schemeClr val="tx2"/>
              </a:solidFill>
            </a:endParaRPr>
          </a:p>
        </p:txBody>
      </p:sp>
      <p:sp>
        <p:nvSpPr>
          <p:cNvPr id="3078" name="Text Box 9"/>
          <p:cNvSpPr txBox="1">
            <a:spLocks noChangeArrowheads="1"/>
          </p:cNvSpPr>
          <p:nvPr/>
        </p:nvSpPr>
        <p:spPr bwMode="auto">
          <a:xfrm>
            <a:off x="6659563" y="3933825"/>
            <a:ext cx="1852612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uk-UA" b="1">
                <a:solidFill>
                  <a:srgbClr val="FF0066"/>
                </a:solidFill>
              </a:rPr>
              <a:t>Ознайомитися з</a:t>
            </a:r>
          </a:p>
          <a:p>
            <a:pPr algn="ctr" eaLnBrk="1" hangingPunct="1"/>
            <a:r>
              <a:rPr lang="uk-UA" b="1">
                <a:solidFill>
                  <a:srgbClr val="FF0066"/>
                </a:solidFill>
              </a:rPr>
              <a:t> народними</a:t>
            </a:r>
          </a:p>
          <a:p>
            <a:pPr algn="ctr" eaLnBrk="1" hangingPunct="1"/>
            <a:r>
              <a:rPr lang="uk-UA" b="1">
                <a:solidFill>
                  <a:srgbClr val="FF0066"/>
                </a:solidFill>
              </a:rPr>
              <a:t> традиціями </a:t>
            </a:r>
          </a:p>
          <a:p>
            <a:pPr algn="ctr" eaLnBrk="1" hangingPunct="1"/>
            <a:r>
              <a:rPr lang="uk-UA" b="1">
                <a:solidFill>
                  <a:srgbClr val="FF0066"/>
                </a:solidFill>
              </a:rPr>
              <a:t>та ремеслами</a:t>
            </a:r>
          </a:p>
          <a:p>
            <a:pPr algn="ctr" eaLnBrk="1" hangingPunct="1"/>
            <a:r>
              <a:rPr lang="uk-UA" b="1">
                <a:solidFill>
                  <a:srgbClr val="FF0066"/>
                </a:solidFill>
              </a:rPr>
              <a:t> наших </a:t>
            </a:r>
          </a:p>
          <a:p>
            <a:pPr algn="ctr" eaLnBrk="1" hangingPunct="1"/>
            <a:r>
              <a:rPr lang="uk-UA" b="1">
                <a:solidFill>
                  <a:srgbClr val="FF0066"/>
                </a:solidFill>
              </a:rPr>
              <a:t>пращурів.</a:t>
            </a:r>
            <a:endParaRPr lang="ru-RU" b="1">
              <a:solidFill>
                <a:srgbClr val="FF0066"/>
              </a:solidFill>
            </a:endParaRPr>
          </a:p>
          <a:p>
            <a:pPr algn="ctr"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77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219700" y="115888"/>
            <a:ext cx="2914650" cy="5540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4000" smtClean="0"/>
              <a:t>Учасники:</a:t>
            </a:r>
            <a:endParaRPr lang="ru-RU" sz="4000" smtClean="0"/>
          </a:p>
        </p:txBody>
      </p:sp>
      <p:pic>
        <p:nvPicPr>
          <p:cNvPr id="4099" name="Picture 4" descr="SAM_027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7" b="11751"/>
          <a:stretch>
            <a:fillRect/>
          </a:stretch>
        </p:blipFill>
        <p:spPr>
          <a:xfrm>
            <a:off x="1476375" y="188913"/>
            <a:ext cx="3024188" cy="2303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 descr="SAM_027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5"/>
          <a:stretch>
            <a:fillRect/>
          </a:stretch>
        </p:blipFill>
        <p:spPr>
          <a:xfrm>
            <a:off x="4860032" y="3645024"/>
            <a:ext cx="3024188" cy="2663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8"/>
          <p:cNvSpPr txBox="1">
            <a:spLocks noChangeArrowheads="1"/>
          </p:cNvSpPr>
          <p:nvPr/>
        </p:nvSpPr>
        <p:spPr bwMode="auto">
          <a:xfrm>
            <a:off x="5333207" y="764704"/>
            <a:ext cx="2366962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uk-UA" b="1" dirty="0">
                <a:solidFill>
                  <a:srgbClr val="FF0066"/>
                </a:solidFill>
              </a:rPr>
              <a:t>Ковбасюк Ярослав</a:t>
            </a:r>
          </a:p>
          <a:p>
            <a:pPr eaLnBrk="1" hangingPunct="1">
              <a:buFontTx/>
              <a:buChar char="•"/>
            </a:pPr>
            <a:r>
              <a:rPr lang="uk-UA" b="1" dirty="0" err="1">
                <a:solidFill>
                  <a:srgbClr val="FF0066"/>
                </a:solidFill>
              </a:rPr>
              <a:t>Скемський</a:t>
            </a:r>
            <a:r>
              <a:rPr lang="uk-UA" b="1" dirty="0">
                <a:solidFill>
                  <a:srgbClr val="FF0066"/>
                </a:solidFill>
              </a:rPr>
              <a:t> Ярослав</a:t>
            </a:r>
          </a:p>
          <a:p>
            <a:pPr eaLnBrk="1" hangingPunct="1">
              <a:buFontTx/>
              <a:buChar char="•"/>
            </a:pPr>
            <a:r>
              <a:rPr lang="uk-UA" b="1" dirty="0" err="1">
                <a:solidFill>
                  <a:srgbClr val="FF0066"/>
                </a:solidFill>
              </a:rPr>
              <a:t>Козарик</a:t>
            </a:r>
            <a:r>
              <a:rPr lang="uk-UA" b="1" dirty="0">
                <a:solidFill>
                  <a:srgbClr val="FF0066"/>
                </a:solidFill>
              </a:rPr>
              <a:t> Дмитро</a:t>
            </a:r>
          </a:p>
          <a:p>
            <a:pPr eaLnBrk="1" hangingPunct="1">
              <a:buFontTx/>
              <a:buChar char="•"/>
            </a:pPr>
            <a:r>
              <a:rPr lang="uk-UA" b="1" dirty="0">
                <a:solidFill>
                  <a:srgbClr val="FF0066"/>
                </a:solidFill>
              </a:rPr>
              <a:t>Руснак Ілля</a:t>
            </a:r>
          </a:p>
          <a:p>
            <a:pPr eaLnBrk="1" hangingPunct="1">
              <a:buFontTx/>
              <a:buChar char="•"/>
            </a:pPr>
            <a:r>
              <a:rPr lang="uk-UA" b="1" dirty="0" err="1">
                <a:solidFill>
                  <a:srgbClr val="FF0066"/>
                </a:solidFill>
              </a:rPr>
              <a:t>Мокроцька</a:t>
            </a:r>
            <a:r>
              <a:rPr lang="uk-UA" b="1" dirty="0">
                <a:solidFill>
                  <a:srgbClr val="FF0066"/>
                </a:solidFill>
              </a:rPr>
              <a:t> Поліна</a:t>
            </a:r>
          </a:p>
          <a:p>
            <a:pPr eaLnBrk="1" hangingPunct="1">
              <a:buFontTx/>
              <a:buChar char="•"/>
            </a:pPr>
            <a:r>
              <a:rPr lang="uk-UA" b="1" dirty="0">
                <a:solidFill>
                  <a:srgbClr val="FF0066"/>
                </a:solidFill>
              </a:rPr>
              <a:t>Литвиненко Аліна</a:t>
            </a:r>
          </a:p>
          <a:p>
            <a:pPr eaLnBrk="1" hangingPunct="1">
              <a:buFontTx/>
              <a:buChar char="•"/>
            </a:pPr>
            <a:r>
              <a:rPr lang="uk-UA" b="1" dirty="0" err="1">
                <a:solidFill>
                  <a:srgbClr val="FF0066"/>
                </a:solidFill>
              </a:rPr>
              <a:t>Сафоненко</a:t>
            </a:r>
            <a:r>
              <a:rPr lang="uk-UA" b="1" dirty="0">
                <a:solidFill>
                  <a:srgbClr val="FF0066"/>
                </a:solidFill>
              </a:rPr>
              <a:t> Ольга</a:t>
            </a:r>
            <a:endParaRPr lang="ru-RU" b="1" dirty="0">
              <a:solidFill>
                <a:srgbClr val="FF0066"/>
              </a:solidFill>
            </a:endParaRPr>
          </a:p>
          <a:p>
            <a:pPr eaLnBrk="1" hangingPunct="1">
              <a:buFontTx/>
              <a:buChar char="•"/>
            </a:pPr>
            <a:r>
              <a:rPr lang="uk-UA" b="1" dirty="0">
                <a:solidFill>
                  <a:srgbClr val="FF0066"/>
                </a:solidFill>
              </a:rPr>
              <a:t>Будь Владислав</a:t>
            </a:r>
          </a:p>
        </p:txBody>
      </p:sp>
      <p:sp>
        <p:nvSpPr>
          <p:cNvPr id="4102" name="Text Box 10"/>
          <p:cNvSpPr txBox="1">
            <a:spLocks noChangeArrowheads="1"/>
          </p:cNvSpPr>
          <p:nvPr/>
        </p:nvSpPr>
        <p:spPr bwMode="auto">
          <a:xfrm>
            <a:off x="1692275" y="4149725"/>
            <a:ext cx="28019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kumimoji="0" lang="ru-RU" b="1">
                <a:solidFill>
                  <a:schemeClr val="tx2"/>
                </a:solidFill>
              </a:rPr>
              <a:t>Гостинна зустріч гостей  </a:t>
            </a:r>
            <a:br>
              <a:rPr kumimoji="0" lang="ru-RU" b="1">
                <a:solidFill>
                  <a:schemeClr val="tx2"/>
                </a:solidFill>
              </a:rPr>
            </a:br>
            <a:r>
              <a:rPr kumimoji="0" lang="ru-RU" b="1">
                <a:solidFill>
                  <a:schemeClr val="tx2"/>
                </a:solidFill>
              </a:rPr>
              <a:t>з хлібом та сіллю</a:t>
            </a:r>
          </a:p>
        </p:txBody>
      </p:sp>
    </p:spTree>
    <p:extLst>
      <p:ext uri="{BB962C8B-B14F-4D97-AF65-F5344CB8AC3E}">
        <p14:creationId xmlns:p14="http://schemas.microsoft.com/office/powerpoint/2010/main" val="333319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Hutor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60350"/>
            <a:ext cx="4067175" cy="5876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395288" y="1125538"/>
            <a:ext cx="4105275" cy="553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ctr">
              <a:spcBef>
                <a:spcPct val="20000"/>
              </a:spcBef>
            </a:pPr>
            <a:r>
              <a:rPr kumimoji="0" lang="ru-RU" sz="2800">
                <a:latin typeface="Arial" charset="0"/>
              </a:rPr>
              <a:t>     </a:t>
            </a:r>
            <a:r>
              <a:rPr kumimoji="0" lang="ru-RU" sz="2800">
                <a:solidFill>
                  <a:schemeClr val="tx2"/>
                </a:solidFill>
                <a:latin typeface="Arial" charset="0"/>
              </a:rPr>
              <a:t>Це великий розважальний комплекс,  де зібрано стародавні традиції та ремесла.</a:t>
            </a:r>
          </a:p>
          <a:p>
            <a:pPr marL="342900" indent="-342900" algn="ctr">
              <a:spcBef>
                <a:spcPct val="20000"/>
              </a:spcBef>
            </a:pPr>
            <a:r>
              <a:rPr kumimoji="0" lang="ru-RU" sz="2800">
                <a:solidFill>
                  <a:schemeClr val="tx2"/>
                </a:solidFill>
                <a:latin typeface="Arial" charset="0"/>
              </a:rPr>
              <a:t>    Комплекс знаходиться на землях на південний схід від села Велика Кардашинка Херсонської області</a:t>
            </a:r>
            <a:endParaRPr kumimoji="0" lang="ru-RU" sz="2800" b="1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uk-UA" sz="4000" smtClean="0"/>
              <a:t>Українська хата-мазанка, в якій знаходиться музей побуту</a:t>
            </a:r>
            <a:endParaRPr lang="ru-RU" sz="4000" smtClean="0"/>
          </a:p>
        </p:txBody>
      </p:sp>
      <p:pic>
        <p:nvPicPr>
          <p:cNvPr id="6147" name="Picture 10" descr="DSCN323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437112"/>
            <a:ext cx="3383280" cy="1990898"/>
          </a:xfrm>
        </p:spPr>
      </p:pic>
      <p:pic>
        <p:nvPicPr>
          <p:cNvPr id="6148" name="Picture 7" descr="DSCN323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848" y="1340768"/>
            <a:ext cx="3743325" cy="28082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1" descr="DSCN324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4365104"/>
            <a:ext cx="26416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07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2"/>
          <p:cNvSpPr>
            <a:spLocks noGrp="1" noChangeArrowheads="1"/>
          </p:cNvSpPr>
          <p:nvPr>
            <p:ph type="title" sz="quarter"/>
          </p:nvPr>
        </p:nvSpPr>
        <p:spPr>
          <a:xfrm>
            <a:off x="1259632" y="5949280"/>
            <a:ext cx="8280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4000" b="1" dirty="0" smtClean="0">
                <a:solidFill>
                  <a:srgbClr val="FF0066"/>
                </a:solidFill>
              </a:rPr>
              <a:t>Робимо глечики своїми руками</a:t>
            </a:r>
            <a:r>
              <a:rPr lang="ru-RU" sz="4000" b="1" dirty="0" smtClean="0">
                <a:solidFill>
                  <a:srgbClr val="FF0066"/>
                </a:solidFill>
              </a:rPr>
              <a:t/>
            </a:r>
            <a:br>
              <a:rPr lang="ru-RU" sz="4000" b="1" dirty="0" smtClean="0">
                <a:solidFill>
                  <a:srgbClr val="FF0066"/>
                </a:solidFill>
              </a:rPr>
            </a:br>
            <a:endParaRPr lang="ru-RU" sz="4000" b="1" dirty="0" smtClean="0">
              <a:solidFill>
                <a:srgbClr val="FF0066"/>
              </a:solidFill>
            </a:endParaRPr>
          </a:p>
        </p:txBody>
      </p:sp>
      <p:pic>
        <p:nvPicPr>
          <p:cNvPr id="7171" name="Picture 13" descr="SAM_027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68"/>
          <a:stretch>
            <a:fillRect/>
          </a:stretch>
        </p:blipFill>
        <p:spPr>
          <a:xfrm>
            <a:off x="5435600" y="836613"/>
            <a:ext cx="1704975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5" descr="SAM_029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71" y="2924944"/>
            <a:ext cx="1506701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8" descr="SAM_028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26627" y="3789040"/>
            <a:ext cx="2016125" cy="2230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21" descr="SAM_028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98"/>
          <a:stretch>
            <a:fillRect/>
          </a:stretch>
        </p:blipFill>
        <p:spPr>
          <a:xfrm>
            <a:off x="7173913" y="3429000"/>
            <a:ext cx="1502544" cy="2087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4" descr="SAM_027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88913"/>
            <a:ext cx="181768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Text Box 25"/>
          <p:cNvSpPr txBox="1">
            <a:spLocks noChangeArrowheads="1"/>
          </p:cNvSpPr>
          <p:nvPr/>
        </p:nvSpPr>
        <p:spPr bwMode="auto">
          <a:xfrm>
            <a:off x="1887538" y="-63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77" name="Text Box 27"/>
          <p:cNvSpPr txBox="1">
            <a:spLocks noChangeArrowheads="1"/>
          </p:cNvSpPr>
          <p:nvPr/>
        </p:nvSpPr>
        <p:spPr bwMode="auto">
          <a:xfrm>
            <a:off x="1547813" y="0"/>
            <a:ext cx="4968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uk-UA" sz="3200" b="1">
                <a:solidFill>
                  <a:schemeClr val="tx2"/>
                </a:solidFill>
              </a:rPr>
              <a:t>Гончарна майстерня</a:t>
            </a:r>
            <a:endParaRPr lang="ru-RU" sz="3200" b="1">
              <a:solidFill>
                <a:schemeClr val="tx2"/>
              </a:solidFill>
            </a:endParaRPr>
          </a:p>
        </p:txBody>
      </p:sp>
      <p:pic>
        <p:nvPicPr>
          <p:cNvPr id="7178" name="Picture 28" descr="DSCN328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32"/>
          <a:stretch>
            <a:fillRect/>
          </a:stretch>
        </p:blipFill>
        <p:spPr bwMode="auto">
          <a:xfrm>
            <a:off x="1042988" y="765175"/>
            <a:ext cx="4500562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5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>
          <a:xfrm>
            <a:off x="1371600" y="115888"/>
            <a:ext cx="3921125" cy="504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4000" b="1" smtClean="0"/>
              <a:t>Лозоплетіння</a:t>
            </a:r>
            <a:endParaRPr lang="ru-RU" sz="4000" b="1" smtClean="0"/>
          </a:p>
        </p:txBody>
      </p:sp>
      <p:pic>
        <p:nvPicPr>
          <p:cNvPr id="8196" name="Picture 13" descr="DSCN329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59" b="20334"/>
          <a:stretch>
            <a:fillRect/>
          </a:stretch>
        </p:blipFill>
        <p:spPr>
          <a:xfrm>
            <a:off x="5292725" y="260350"/>
            <a:ext cx="2951163" cy="2881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7" descr="DSCN33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33"/>
          <a:stretch>
            <a:fillRect/>
          </a:stretch>
        </p:blipFill>
        <p:spPr>
          <a:xfrm>
            <a:off x="1403350" y="692150"/>
            <a:ext cx="3744913" cy="2449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16"/>
          <p:cNvSpPr>
            <a:spLocks noChangeArrowheads="1"/>
          </p:cNvSpPr>
          <p:nvPr/>
        </p:nvSpPr>
        <p:spPr bwMode="auto">
          <a:xfrm>
            <a:off x="1979613" y="3159125"/>
            <a:ext cx="29448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uk-UA" sz="4000" b="1">
                <a:solidFill>
                  <a:schemeClr val="tx2"/>
                </a:solidFill>
              </a:rPr>
              <a:t>Кінний двір</a:t>
            </a:r>
            <a:endParaRPr kumimoji="0" lang="ru-RU" sz="4000" b="1">
              <a:solidFill>
                <a:schemeClr val="tx2"/>
              </a:solidFill>
            </a:endParaRPr>
          </a:p>
        </p:txBody>
      </p:sp>
      <p:pic>
        <p:nvPicPr>
          <p:cNvPr id="8198" name="Picture 17" descr="SAM_02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933825"/>
            <a:ext cx="208915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9" name="Picture 18" descr="SAM_029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933825"/>
            <a:ext cx="2089150" cy="270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0" name="Picture 19" descr="DSCN33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933825"/>
            <a:ext cx="3240088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85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1370013" y="247650"/>
            <a:ext cx="7772400" cy="588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4000" b="1" smtClean="0"/>
              <a:t>Підкова на щастя</a:t>
            </a:r>
            <a:endParaRPr lang="ru-RU" sz="4000" b="1" smtClean="0"/>
          </a:p>
        </p:txBody>
      </p:sp>
      <p:pic>
        <p:nvPicPr>
          <p:cNvPr id="9219" name="Picture 4" descr="SAM_029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908050"/>
            <a:ext cx="26416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7" descr="SAM_030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836613"/>
            <a:ext cx="1782762" cy="2376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0" descr="SAM_031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9975" y="3068638"/>
            <a:ext cx="1944688" cy="2592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3" descr="SAM_030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571206"/>
            <a:ext cx="1579396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6" descr="SAM_03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8638"/>
            <a:ext cx="20891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7" descr="SAM_03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964" y="3933056"/>
            <a:ext cx="201612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8" descr="SAM_030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852738"/>
            <a:ext cx="194468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9" descr="SAM_030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04813"/>
            <a:ext cx="20701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0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1371600" y="115888"/>
            <a:ext cx="7772400" cy="517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3200" b="1" smtClean="0"/>
              <a:t>Виставка робіт народних ремесел</a:t>
            </a:r>
            <a:endParaRPr lang="ru-RU" sz="3200" b="1" smtClean="0"/>
          </a:p>
        </p:txBody>
      </p:sp>
      <p:pic>
        <p:nvPicPr>
          <p:cNvPr id="10246" name="Picture 19" descr="zehe_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3789363"/>
            <a:ext cx="3810000" cy="2857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20" descr="DSCN336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789363"/>
            <a:ext cx="3343275" cy="287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12" descr="DSCN332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68"/>
          <a:stretch>
            <a:fillRect/>
          </a:stretch>
        </p:blipFill>
        <p:spPr>
          <a:xfrm>
            <a:off x="1258888" y="692150"/>
            <a:ext cx="3959225" cy="2592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14" descr="DSCN332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55" b="17468"/>
          <a:stretch>
            <a:fillRect/>
          </a:stretch>
        </p:blipFill>
        <p:spPr>
          <a:xfrm>
            <a:off x="5364163" y="620713"/>
            <a:ext cx="2952750" cy="2663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18"/>
          <p:cNvSpPr>
            <a:spLocks noChangeArrowheads="1"/>
          </p:cNvSpPr>
          <p:nvPr/>
        </p:nvSpPr>
        <p:spPr bwMode="auto">
          <a:xfrm>
            <a:off x="1908175" y="3213100"/>
            <a:ext cx="36560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uk-UA" sz="3600" b="1">
                <a:solidFill>
                  <a:schemeClr val="tx2"/>
                </a:solidFill>
              </a:rPr>
              <a:t>Рибацький хутір</a:t>
            </a:r>
            <a:endParaRPr kumimoji="0" lang="ru-RU" sz="36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31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738188"/>
          </a:xfrm>
        </p:spPr>
        <p:txBody>
          <a:bodyPr/>
          <a:lstStyle/>
          <a:p>
            <a:pPr eaLnBrk="1" hangingPunct="1"/>
            <a:r>
              <a:rPr lang="uk-UA" sz="3600" b="1" smtClean="0"/>
              <a:t>Сіли відпочити</a:t>
            </a:r>
            <a:endParaRPr lang="ru-RU" sz="3600" b="1" smtClean="0"/>
          </a:p>
        </p:txBody>
      </p:sp>
      <p:pic>
        <p:nvPicPr>
          <p:cNvPr id="11267" name="Picture 4" descr="SAM_03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765175"/>
            <a:ext cx="4608512" cy="3455988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7" descr="P101098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2" r="4794" b="6903"/>
          <a:stretch>
            <a:fillRect/>
          </a:stretch>
        </p:blipFill>
        <p:spPr>
          <a:xfrm>
            <a:off x="5076825" y="765175"/>
            <a:ext cx="3959225" cy="345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1547813" y="4365625"/>
            <a:ext cx="941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uk-UA" b="1">
                <a:solidFill>
                  <a:srgbClr val="FF0066"/>
                </a:solidFill>
              </a:rPr>
              <a:t>Відгук:</a:t>
            </a:r>
            <a:endParaRPr kumimoji="0" lang="ru-RU" b="1">
              <a:solidFill>
                <a:srgbClr val="FF0066"/>
              </a:solidFill>
            </a:endParaRPr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3132138" y="4365625"/>
            <a:ext cx="5400675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tx2"/>
                </a:solidFill>
              </a:rPr>
              <a:t>Нам дуже сподобалася екскурсія на «Зелені Хутори». Ми не тільки ознайомилися з традиціями наших пращурів, але й отримали майстер- класи від професіоналів та  спробували ліпити горщики, ковати підкови, плести із лози, стріляти із лука та інше, як це робили в давнину.</a:t>
            </a:r>
          </a:p>
          <a:p>
            <a:pPr algn="ctr"/>
            <a:r>
              <a:rPr lang="uk-UA" b="1">
                <a:solidFill>
                  <a:schemeClr val="tx2"/>
                </a:solidFill>
              </a:rPr>
              <a:t>Ми сподіваємося ще раз повернутися!</a:t>
            </a:r>
            <a:endParaRPr lang="ru-RU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98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тека">
      <a:dk1>
        <a:sysClr val="windowText" lastClr="000000"/>
      </a:dk1>
      <a:lt1>
        <a:sysClr val="window" lastClr="FFFE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163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Презентация PowerPoint</vt:lpstr>
      <vt:lpstr>Учасники:</vt:lpstr>
      <vt:lpstr>Презентация PowerPoint</vt:lpstr>
      <vt:lpstr>Українська хата-мазанка, в якій знаходиться музей побуту</vt:lpstr>
      <vt:lpstr>Робимо глечики своїми руками </vt:lpstr>
      <vt:lpstr>Лозоплетіння</vt:lpstr>
      <vt:lpstr>Підкова на щастя</vt:lpstr>
      <vt:lpstr>Виставка робіт народних ремесел</vt:lpstr>
      <vt:lpstr>Сіли відпочити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Инна </cp:lastModifiedBy>
  <cp:revision>1</cp:revision>
  <dcterms:modified xsi:type="dcterms:W3CDTF">2013-05-02T16:57:53Z</dcterms:modified>
</cp:coreProperties>
</file>