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21F7E-E1AA-4A40-9493-BD49B5DC86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32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3886200" cy="213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886200"/>
            <a:ext cx="3886200" cy="213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6370B-4229-4E6A-8E31-EC5808112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302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24075" y="115888"/>
            <a:ext cx="6461125" cy="8651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7200" b="1" dirty="0" err="1" smtClean="0">
                <a:solidFill>
                  <a:schemeClr val="tx2">
                    <a:satMod val="130000"/>
                  </a:schemeClr>
                </a:solidFill>
              </a:rPr>
              <a:t>Кам</a:t>
            </a:r>
            <a:r>
              <a:rPr lang="en-US" sz="7200" b="1" dirty="0" smtClean="0">
                <a:solidFill>
                  <a:schemeClr val="tx2">
                    <a:satMod val="130000"/>
                  </a:schemeClr>
                </a:solidFill>
                <a:cs typeface="Arial" charset="0"/>
              </a:rPr>
              <a:t>'</a:t>
            </a:r>
            <a:r>
              <a:rPr lang="uk-UA" sz="7200" b="1" dirty="0" err="1" smtClean="0">
                <a:solidFill>
                  <a:schemeClr val="tx2">
                    <a:satMod val="130000"/>
                  </a:schemeClr>
                </a:solidFill>
              </a:rPr>
              <a:t>янська</a:t>
            </a:r>
            <a:r>
              <a:rPr lang="uk-UA" sz="7200" b="1" dirty="0" smtClean="0">
                <a:solidFill>
                  <a:schemeClr val="tx2">
                    <a:satMod val="130000"/>
                  </a:schemeClr>
                </a:solidFill>
              </a:rPr>
              <a:t> Січ</a:t>
            </a:r>
            <a:endParaRPr lang="ru-RU" sz="7200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836613"/>
            <a:ext cx="7407275" cy="1752600"/>
          </a:xfrm>
        </p:spPr>
        <p:txBody>
          <a:bodyPr>
            <a:normAutofit/>
          </a:bodyPr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uk-UA" sz="2800" b="1" dirty="0" smtClean="0"/>
              <a:t>Екскурсія учнів 6-б класу </a:t>
            </a:r>
            <a:r>
              <a:rPr lang="uk-UA" sz="2800" b="1" dirty="0" err="1" smtClean="0"/>
              <a:t>Білозерської</a:t>
            </a:r>
            <a:r>
              <a:rPr lang="uk-UA" sz="2800" b="1" dirty="0" smtClean="0"/>
              <a:t> загальноосвітньої школи І-ІІІ ступенів №2 імені Богдана Хмельницького</a:t>
            </a:r>
            <a:endParaRPr lang="ru-RU" sz="2800" b="1" dirty="0" smtClean="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5949280"/>
            <a:ext cx="903649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b="1" u="sng" dirty="0"/>
              <a:t>Мета:</a:t>
            </a:r>
            <a:r>
              <a:rPr lang="uk-UA" b="1" dirty="0"/>
              <a:t> </a:t>
            </a:r>
            <a:endParaRPr lang="uk-UA" b="1" dirty="0" smtClean="0"/>
          </a:p>
          <a:p>
            <a:pPr eaLnBrk="1" hangingPunct="1"/>
            <a:r>
              <a:rPr lang="uk-UA" b="1" dirty="0" smtClean="0"/>
              <a:t>            відкрити </a:t>
            </a:r>
            <a:r>
              <a:rPr lang="uk-UA" b="1" dirty="0"/>
              <a:t>нові сторінки в історії козацтва, </a:t>
            </a:r>
            <a:r>
              <a:rPr lang="uk-UA" b="1" dirty="0" smtClean="0"/>
              <a:t>відпочити </a:t>
            </a:r>
            <a:r>
              <a:rPr lang="uk-UA" b="1" dirty="0"/>
              <a:t>на свіжому </a:t>
            </a:r>
            <a:r>
              <a:rPr lang="uk-UA" b="1" dirty="0" smtClean="0"/>
              <a:t>повітрі   </a:t>
            </a:r>
            <a:endParaRPr lang="ru-RU" b="1" dirty="0"/>
          </a:p>
        </p:txBody>
      </p:sp>
      <p:pic>
        <p:nvPicPr>
          <p:cNvPr id="8197" name="Picture 4" descr="PICT00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64"/>
          <a:stretch>
            <a:fillRect/>
          </a:stretch>
        </p:blipFill>
        <p:spPr bwMode="auto">
          <a:xfrm>
            <a:off x="4140200" y="1951038"/>
            <a:ext cx="4813300" cy="374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173163" y="2205038"/>
            <a:ext cx="2967037" cy="366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uk-UA" b="1"/>
              <a:t>Литвиненко Аліна</a:t>
            </a:r>
          </a:p>
          <a:p>
            <a:pPr algn="l" eaLnBrk="1" hangingPunct="1">
              <a:buFontTx/>
              <a:buChar char="•"/>
            </a:pPr>
            <a:r>
              <a:rPr lang="uk-UA" b="1"/>
              <a:t>Баландіна Ірина</a:t>
            </a:r>
          </a:p>
          <a:p>
            <a:pPr algn="l" eaLnBrk="1" hangingPunct="1">
              <a:buFontTx/>
              <a:buChar char="•"/>
            </a:pPr>
            <a:r>
              <a:rPr lang="uk-UA" b="1"/>
              <a:t>Мокроцька Поліна</a:t>
            </a:r>
          </a:p>
          <a:p>
            <a:pPr algn="l" eaLnBrk="1" hangingPunct="1">
              <a:buFontTx/>
              <a:buChar char="•"/>
            </a:pPr>
            <a:r>
              <a:rPr lang="uk-UA" b="1"/>
              <a:t>Сафоненко Ольга</a:t>
            </a:r>
          </a:p>
          <a:p>
            <a:pPr algn="l" eaLnBrk="1" hangingPunct="1">
              <a:buFontTx/>
              <a:buChar char="•"/>
            </a:pPr>
            <a:r>
              <a:rPr lang="uk-UA" b="1"/>
              <a:t>Будь Владислав</a:t>
            </a:r>
          </a:p>
          <a:p>
            <a:pPr algn="l" eaLnBrk="1" hangingPunct="1">
              <a:buFontTx/>
              <a:buChar char="•"/>
            </a:pPr>
            <a:r>
              <a:rPr lang="uk-UA" b="1"/>
              <a:t>Фесенко Владислав</a:t>
            </a:r>
          </a:p>
          <a:p>
            <a:pPr algn="l" eaLnBrk="1" hangingPunct="1">
              <a:buFontTx/>
              <a:buChar char="•"/>
            </a:pPr>
            <a:r>
              <a:rPr lang="uk-UA" b="1"/>
              <a:t>Козарик Дмитро</a:t>
            </a:r>
          </a:p>
          <a:p>
            <a:pPr algn="l" eaLnBrk="1" hangingPunct="1">
              <a:buFontTx/>
              <a:buChar char="•"/>
            </a:pPr>
            <a:r>
              <a:rPr lang="uk-UA" b="1"/>
              <a:t>Сікоза Дмитро</a:t>
            </a:r>
          </a:p>
          <a:p>
            <a:pPr algn="l" eaLnBrk="1" hangingPunct="1">
              <a:buFontTx/>
              <a:buChar char="•"/>
            </a:pPr>
            <a:r>
              <a:rPr lang="uk-UA" b="1"/>
              <a:t>Царюченко Дмитро</a:t>
            </a:r>
          </a:p>
          <a:p>
            <a:pPr algn="l" eaLnBrk="1" hangingPunct="1">
              <a:buFontTx/>
              <a:buChar char="•"/>
            </a:pPr>
            <a:r>
              <a:rPr lang="uk-UA" b="1"/>
              <a:t>Рижков Ростислав</a:t>
            </a:r>
          </a:p>
          <a:p>
            <a:pPr algn="l" eaLnBrk="1" hangingPunct="1">
              <a:buFontTx/>
              <a:buChar char="•"/>
            </a:pPr>
            <a:r>
              <a:rPr lang="uk-UA" b="1"/>
              <a:t>Ладиженський Руслан</a:t>
            </a:r>
          </a:p>
          <a:p>
            <a:pPr algn="l" eaLnBrk="1" hangingPunct="1">
              <a:buFontTx/>
              <a:buChar char="•"/>
            </a:pPr>
            <a:r>
              <a:rPr lang="uk-UA" b="1"/>
              <a:t>Руснак Ілля</a:t>
            </a:r>
          </a:p>
          <a:p>
            <a:pPr algn="l" eaLnBrk="1" hangingPunct="1">
              <a:buFontTx/>
              <a:buChar char="•"/>
            </a:pPr>
            <a:r>
              <a:rPr lang="uk-UA" b="1"/>
              <a:t>Ковбасюк Ярослав</a:t>
            </a:r>
            <a:endParaRPr lang="ru-RU" b="1"/>
          </a:p>
        </p:txBody>
      </p:sp>
    </p:spTree>
    <p:extLst>
      <p:ext uri="{BB962C8B-B14F-4D97-AF65-F5344CB8AC3E}">
        <p14:creationId xmlns:p14="http://schemas.microsoft.com/office/powerpoint/2010/main" val="81891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title"/>
          </p:nvPr>
        </p:nvSpPr>
        <p:spPr>
          <a:xfrm>
            <a:off x="1263650" y="200025"/>
            <a:ext cx="4244975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err="1" smtClean="0">
                <a:solidFill>
                  <a:schemeClr val="tx2">
                    <a:satMod val="130000"/>
                  </a:schemeClr>
                </a:solidFill>
              </a:rPr>
              <a:t>Кам'янська</a:t>
            </a:r>
            <a:r>
              <a:rPr lang="ru-RU" sz="3200" b="1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tx2">
                    <a:satMod val="130000"/>
                  </a:schemeClr>
                </a:solidFill>
              </a:rPr>
              <a:t>Січ</a:t>
            </a:r>
            <a:endParaRPr lang="ru-RU" sz="3200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2988" y="1600200"/>
            <a:ext cx="3889375" cy="44196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400" smtClean="0"/>
              <a:t>     </a:t>
            </a:r>
            <a:r>
              <a:rPr lang="ru-RU" sz="1800" b="1" i="1" smtClean="0"/>
              <a:t>Адміністративний і військовий центр запорозького козацтва у 1709—1711  та 1728—1734 роках.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b="1" i="1" smtClean="0"/>
              <a:t>    Розташовувалася в гирлі річки Кам'янка на правому березі Дніпра (нині село Республіканець Бериславського району Херсонської області).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800" b="1" i="1" smtClean="0"/>
              <a:t>     </a:t>
            </a:r>
            <a:r>
              <a:rPr lang="ru-RU" sz="1900" b="1" i="1" smtClean="0"/>
              <a:t>Заснована після зруйнування царськими військами Чортомлицької Січі.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sz="1900" b="1" i="1" smtClean="0"/>
          </a:p>
          <a:p>
            <a:pPr eaLnBrk="1" hangingPunct="1"/>
            <a:endParaRPr lang="ru-RU" sz="2800" b="1" i="1" smtClean="0"/>
          </a:p>
        </p:txBody>
      </p:sp>
      <p:pic>
        <p:nvPicPr>
          <p:cNvPr id="9220" name="Picture 4" descr="PICT006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36"/>
          <a:stretch>
            <a:fillRect/>
          </a:stretch>
        </p:blipFill>
        <p:spPr>
          <a:xfrm>
            <a:off x="4932363" y="1557338"/>
            <a:ext cx="3887787" cy="42481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120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>
            <a:spLocks noGrp="1" noChangeArrowheads="1"/>
          </p:cNvSpPr>
          <p:nvPr>
            <p:ph type="title"/>
          </p:nvPr>
        </p:nvSpPr>
        <p:spPr>
          <a:xfrm>
            <a:off x="971550" y="404813"/>
            <a:ext cx="3887788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err="1" smtClean="0">
                <a:solidFill>
                  <a:schemeClr val="tx2">
                    <a:satMod val="130000"/>
                  </a:schemeClr>
                </a:solidFill>
              </a:rPr>
              <a:t>Кам'янська</a:t>
            </a:r>
            <a:r>
              <a:rPr lang="ru-RU" sz="4400" b="1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ru-RU" sz="4400" b="1" dirty="0" err="1" smtClean="0">
                <a:solidFill>
                  <a:schemeClr val="tx2">
                    <a:satMod val="130000"/>
                  </a:schemeClr>
                </a:solidFill>
              </a:rPr>
              <a:t>Січ</a:t>
            </a:r>
            <a:endParaRPr lang="ru-RU" sz="4400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557338"/>
            <a:ext cx="43942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i="1" smtClean="0"/>
              <a:t>     була укріплена валом і ровом</a:t>
            </a:r>
            <a:br>
              <a:rPr lang="ru-RU" sz="2000" b="1" i="1" smtClean="0"/>
            </a:br>
            <a:r>
              <a:rPr lang="ru-RU" sz="2000" b="1" i="1" smtClean="0"/>
              <a:t>У Січі знаходились похідна церква, курені, передмістя з ремісничими майстернями 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b="1" i="1" smtClean="0"/>
          </a:p>
          <a:p>
            <a:pPr eaLnBrk="1" hangingPunct="1">
              <a:lnSpc>
                <a:spcPct val="80000"/>
              </a:lnSpc>
            </a:pPr>
            <a:r>
              <a:rPr lang="ru-RU" sz="2000" b="1" i="1" smtClean="0"/>
              <a:t> кузня, 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smtClean="0"/>
              <a:t>майстерня-зброярня,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smtClean="0"/>
              <a:t>кісткообробне виробництво,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smtClean="0"/>
              <a:t> лиття кольорових металів,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smtClean="0"/>
              <a:t> виробництво заліза на основі сиродутного процесу,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smtClean="0"/>
              <a:t>гончарне виробництво посуду, кахлів, козацьких люльок.</a:t>
            </a:r>
          </a:p>
          <a:p>
            <a:pPr eaLnBrk="1" hangingPunct="1">
              <a:lnSpc>
                <a:spcPct val="80000"/>
              </a:lnSpc>
            </a:pPr>
            <a:endParaRPr lang="ru-RU" sz="2000" b="1" i="1" smtClean="0"/>
          </a:p>
          <a:p>
            <a:pPr eaLnBrk="1" hangingPunct="1">
              <a:lnSpc>
                <a:spcPct val="80000"/>
              </a:lnSpc>
            </a:pPr>
            <a:endParaRPr lang="ru-RU" sz="2000" b="1" i="1" smtClean="0"/>
          </a:p>
        </p:txBody>
      </p:sp>
      <p:pic>
        <p:nvPicPr>
          <p:cNvPr id="10244" name="Picture 4" descr="PICT003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78"/>
          <a:stretch>
            <a:fillRect/>
          </a:stretch>
        </p:blipFill>
        <p:spPr>
          <a:xfrm>
            <a:off x="4859338" y="188913"/>
            <a:ext cx="3841750" cy="28797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5" name="Picture 7" descr="PICT003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4" b="15196"/>
          <a:stretch>
            <a:fillRect/>
          </a:stretch>
        </p:blipFill>
        <p:spPr>
          <a:xfrm>
            <a:off x="4932363" y="3141663"/>
            <a:ext cx="3784600" cy="29511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05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Grp="1" noChangeArrowheads="1"/>
          </p:cNvSpPr>
          <p:nvPr>
            <p:ph type="title"/>
          </p:nvPr>
        </p:nvSpPr>
        <p:spPr>
          <a:xfrm>
            <a:off x="1042988" y="188913"/>
            <a:ext cx="4810125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chemeClr val="tx2">
                    <a:satMod val="130000"/>
                  </a:schemeClr>
                </a:solidFill>
              </a:rPr>
              <a:t>Кам'янська</a:t>
            </a:r>
            <a:r>
              <a:rPr lang="ru-RU" sz="3600" b="1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2">
                    <a:satMod val="130000"/>
                  </a:schemeClr>
                </a:solidFill>
              </a:rPr>
              <a:t>Січ</a:t>
            </a:r>
            <a:endParaRPr lang="ru-RU" sz="3600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557338"/>
            <a:ext cx="4608512" cy="441960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smtClean="0"/>
              <a:t>     </a:t>
            </a:r>
            <a:r>
              <a:rPr lang="ru-RU" sz="2800" b="1" i="1" smtClean="0"/>
              <a:t>В 1711 за наказом царя Петра І Кам'янська Січ була знищена.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1" i="1" smtClean="0"/>
              <a:t>     Після розгрому запорожці заснували Олешківську Січ, а в 1728 знову осіли в Кам'янці, де ще сім років перебувала Січ</a:t>
            </a:r>
          </a:p>
          <a:p>
            <a:pPr eaLnBrk="1" hangingPunct="1"/>
            <a:endParaRPr lang="ru-RU" sz="2800" b="1" i="1" smtClean="0"/>
          </a:p>
        </p:txBody>
      </p:sp>
      <p:pic>
        <p:nvPicPr>
          <p:cNvPr id="11268" name="Picture 4" descr="PICT004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3"/>
          <a:stretch>
            <a:fillRect/>
          </a:stretch>
        </p:blipFill>
        <p:spPr>
          <a:xfrm>
            <a:off x="5435600" y="836613"/>
            <a:ext cx="3003550" cy="50403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380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title"/>
          </p:nvPr>
        </p:nvSpPr>
        <p:spPr>
          <a:xfrm>
            <a:off x="1128713" y="7938"/>
            <a:ext cx="8015287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chemeClr val="tx2">
                    <a:satMod val="130000"/>
                  </a:schemeClr>
                </a:solidFill>
              </a:rPr>
              <a:t>Кам'янська</a:t>
            </a:r>
            <a:r>
              <a:rPr lang="ru-RU" sz="3600" b="1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2">
                    <a:satMod val="130000"/>
                  </a:schemeClr>
                </a:solidFill>
              </a:rPr>
              <a:t>Січ</a:t>
            </a:r>
            <a:endParaRPr lang="ru-RU" sz="3600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692150"/>
            <a:ext cx="3816350" cy="2592388"/>
          </a:xfrm>
        </p:spPr>
        <p:txBody>
          <a:bodyPr>
            <a:normAutofit fontScale="92500" lnSpcReduction="10000"/>
          </a:bodyPr>
          <a:lstStyle/>
          <a:p>
            <a:pPr marL="365760" indent="-283464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dirty="0" smtClean="0"/>
              <a:t>   </a:t>
            </a:r>
            <a:r>
              <a:rPr lang="ru-RU" sz="2400" b="1" i="1" dirty="0" err="1" smtClean="0"/>
              <a:t>Збереглося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кладовище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запорозьких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козаків</a:t>
            </a:r>
            <a:r>
              <a:rPr lang="ru-RU" sz="2400" b="1" i="1" dirty="0" smtClean="0"/>
              <a:t> з </a:t>
            </a:r>
            <a:r>
              <a:rPr lang="ru-RU" sz="2400" b="1" i="1" dirty="0" err="1" smtClean="0"/>
              <a:t>кам'яним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хрестом</a:t>
            </a:r>
            <a:r>
              <a:rPr lang="ru-RU" sz="2400" b="1" i="1" dirty="0" smtClean="0"/>
              <a:t> над </a:t>
            </a:r>
            <a:r>
              <a:rPr lang="ru-RU" sz="2400" b="1" i="1" dirty="0" err="1" smtClean="0"/>
              <a:t>похованням</a:t>
            </a:r>
            <a:r>
              <a:rPr lang="ru-RU" sz="2400" b="1" i="1" dirty="0" smtClean="0"/>
              <a:t> соратника </a:t>
            </a:r>
            <a:r>
              <a:rPr lang="ru-RU" sz="2400" b="1" i="1" dirty="0" err="1" smtClean="0"/>
              <a:t>гетьманів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Івана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Мазепи</a:t>
            </a:r>
            <a:r>
              <a:rPr lang="ru-RU" sz="2400" b="1" i="1" dirty="0" smtClean="0"/>
              <a:t> та </a:t>
            </a:r>
            <a:r>
              <a:rPr lang="ru-RU" sz="2400" b="1" i="1" dirty="0" err="1" smtClean="0"/>
              <a:t>Пилипа</a:t>
            </a:r>
            <a:r>
              <a:rPr lang="ru-RU" sz="2400" b="1" i="1" dirty="0" smtClean="0"/>
              <a:t> Орлика </a:t>
            </a:r>
            <a:r>
              <a:rPr lang="ru-RU" sz="2400" b="1" i="1" dirty="0" err="1" smtClean="0"/>
              <a:t>кошового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отамана</a:t>
            </a:r>
            <a:r>
              <a:rPr lang="ru-RU" sz="2400" b="1" i="1" dirty="0" smtClean="0"/>
              <a:t> Костя </a:t>
            </a:r>
            <a:r>
              <a:rPr lang="ru-RU" sz="2400" b="1" i="1" dirty="0" err="1" smtClean="0"/>
              <a:t>Гордієнка</a:t>
            </a:r>
            <a:r>
              <a:rPr lang="ru-RU" sz="2400" b="1" i="1" dirty="0" smtClean="0"/>
              <a:t> (1733 р.).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400" b="1" i="1" dirty="0" smtClean="0"/>
          </a:p>
        </p:txBody>
      </p:sp>
      <p:pic>
        <p:nvPicPr>
          <p:cNvPr id="12292" name="Picture 4" descr="PICT004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9" b="11833"/>
          <a:stretch>
            <a:fillRect/>
          </a:stretch>
        </p:blipFill>
        <p:spPr>
          <a:xfrm>
            <a:off x="5148263" y="115888"/>
            <a:ext cx="3744912" cy="31686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3" name="Picture 4" descr="PICT00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74"/>
          <a:stretch>
            <a:fillRect/>
          </a:stretch>
        </p:blipFill>
        <p:spPr bwMode="auto">
          <a:xfrm>
            <a:off x="5148263" y="3357563"/>
            <a:ext cx="3889375" cy="332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4" name="Прямоугольник 1"/>
          <p:cNvSpPr>
            <a:spLocks noChangeArrowheads="1"/>
          </p:cNvSpPr>
          <p:nvPr/>
        </p:nvSpPr>
        <p:spPr bwMode="auto">
          <a:xfrm>
            <a:off x="755650" y="3933825"/>
            <a:ext cx="45720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/>
              <a:t> </a:t>
            </a:r>
            <a:r>
              <a:rPr lang="ru-RU" b="1" i="1"/>
              <a:t>На  території Січі збереглися споруди економії поміщика Агаркова </a:t>
            </a:r>
          </a:p>
          <a:p>
            <a:r>
              <a:rPr lang="ru-RU" b="1" i="1"/>
              <a:t>   (кін. XIX — поч. XX ст.).</a:t>
            </a:r>
          </a:p>
          <a:p>
            <a:r>
              <a:rPr lang="ru-RU" b="1" i="1"/>
              <a:t>   Нині залишки економії перебувають у стані руйнації.</a:t>
            </a:r>
          </a:p>
        </p:txBody>
      </p:sp>
    </p:spTree>
    <p:extLst>
      <p:ext uri="{BB962C8B-B14F-4D97-AF65-F5344CB8AC3E}">
        <p14:creationId xmlns:p14="http://schemas.microsoft.com/office/powerpoint/2010/main" val="363282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188640"/>
            <a:ext cx="5672881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chemeClr val="tx2">
                    <a:satMod val="130000"/>
                  </a:schemeClr>
                </a:solidFill>
              </a:rPr>
              <a:t>Кам'янська</a:t>
            </a:r>
            <a:r>
              <a:rPr lang="ru-RU" sz="3600" b="1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2">
                    <a:satMod val="130000"/>
                  </a:schemeClr>
                </a:solidFill>
              </a:rPr>
              <a:t>Січ</a:t>
            </a:r>
            <a:endParaRPr lang="ru-RU" sz="3600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28775"/>
            <a:ext cx="3886200" cy="441960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400" b="1" smtClean="0"/>
              <a:t>   </a:t>
            </a:r>
            <a:r>
              <a:rPr lang="ru-RU" sz="2400" b="1" i="1" smtClean="0"/>
              <a:t>У давнину на Січі жили тільки чоловіки, жінкам вхід до цієї "святині козацтва" був заборонений. Тому й не дивно, що рецепт справжнього українського кулішу відомий лише козакам. </a:t>
            </a:r>
          </a:p>
          <a:p>
            <a:pPr eaLnBrk="1" hangingPunct="1"/>
            <a:endParaRPr lang="ru-RU" sz="2400" b="1" i="1" smtClean="0"/>
          </a:p>
        </p:txBody>
      </p:sp>
      <p:pic>
        <p:nvPicPr>
          <p:cNvPr id="13316" name="Picture 4" descr="PICT011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78"/>
          <a:stretch>
            <a:fillRect/>
          </a:stretch>
        </p:blipFill>
        <p:spPr>
          <a:xfrm>
            <a:off x="4500563" y="549275"/>
            <a:ext cx="3311525" cy="23050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7" name="Picture 7" descr="PICT012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64"/>
          <a:stretch>
            <a:fillRect/>
          </a:stretch>
        </p:blipFill>
        <p:spPr>
          <a:xfrm>
            <a:off x="4067175" y="2708275"/>
            <a:ext cx="5076825" cy="36734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098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Grp="1" noChangeArrowheads="1"/>
          </p:cNvSpPr>
          <p:nvPr>
            <p:ph type="title"/>
          </p:nvPr>
        </p:nvSpPr>
        <p:spPr>
          <a:xfrm>
            <a:off x="-36513" y="-1588"/>
            <a:ext cx="3672409" cy="914401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chemeClr val="tx2">
                    <a:satMod val="130000"/>
                  </a:schemeClr>
                </a:solidFill>
              </a:rPr>
              <a:t>Кам'янська</a:t>
            </a:r>
            <a:r>
              <a:rPr lang="ru-RU" sz="3600" b="1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2">
                    <a:satMod val="130000"/>
                  </a:schemeClr>
                </a:solidFill>
              </a:rPr>
              <a:t>Січ</a:t>
            </a:r>
            <a:endParaRPr lang="ru-RU" sz="3600" b="1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981075"/>
            <a:ext cx="3097213" cy="4419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400" b="1" smtClean="0"/>
              <a:t>    </a:t>
            </a:r>
            <a:r>
              <a:rPr lang="ru-RU" sz="1800" b="1" i="1" smtClean="0"/>
              <a:t>Реконструкція історичного ландшафту виконується силами волонтерів добровольців.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1800" b="1" i="1" smtClean="0"/>
              <a:t>В районі козацького кладовища планується збудувати православну каплицю на честь Покрови Пресвятої Богородиці.</a:t>
            </a:r>
          </a:p>
          <a:p>
            <a:pPr eaLnBrk="1" hangingPunct="1">
              <a:lnSpc>
                <a:spcPct val="90000"/>
              </a:lnSpc>
            </a:pPr>
            <a:endParaRPr lang="ru-RU" sz="1800" b="1" i="1" smtClean="0"/>
          </a:p>
        </p:txBody>
      </p:sp>
      <p:pic>
        <p:nvPicPr>
          <p:cNvPr id="14340" name="Picture 4" descr="PICT009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26"/>
          <a:stretch>
            <a:fillRect/>
          </a:stretch>
        </p:blipFill>
        <p:spPr>
          <a:xfrm>
            <a:off x="3419475" y="33338"/>
            <a:ext cx="5327650" cy="46085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1" name="Прямоугольник 1"/>
          <p:cNvSpPr>
            <a:spLocks noChangeArrowheads="1"/>
          </p:cNvSpPr>
          <p:nvPr/>
        </p:nvSpPr>
        <p:spPr bwMode="auto">
          <a:xfrm>
            <a:off x="1258888" y="4826000"/>
            <a:ext cx="7416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/>
              <a:t>Дуже гарно організована і спланована екскурсія. Ми відкрили для себе нові сторінки із історії козацтва. Спілкувалися із сучасними представниками козацтва. Грали на свіжому повітрі, їли справжній козацький куліш.Отримали масу позитивних емоцій. З великим задоволенням продовжимо вивчати історію та краєвиди України.</a:t>
            </a:r>
          </a:p>
          <a:p>
            <a:pPr>
              <a:buFont typeface="Wingdings" pitchFamily="2" charset="2"/>
              <a:buNone/>
            </a:pPr>
            <a:endParaRPr lang="ru-RU"/>
          </a:p>
          <a:p>
            <a:r>
              <a:rPr lang="uk-UA"/>
              <a:t>Бажаємо Всім відвідати Кам</a:t>
            </a:r>
            <a:r>
              <a:rPr lang="en-US">
                <a:cs typeface="Arial" charset="0"/>
              </a:rPr>
              <a:t>'</a:t>
            </a:r>
            <a:r>
              <a:rPr lang="uk-UA"/>
              <a:t>янську Січ!</a:t>
            </a:r>
            <a:endParaRPr lang="ru-RU"/>
          </a:p>
        </p:txBody>
      </p:sp>
      <p:sp>
        <p:nvSpPr>
          <p:cNvPr id="14342" name="Прямоугольник 2"/>
          <p:cNvSpPr>
            <a:spLocks noChangeArrowheads="1"/>
          </p:cNvSpPr>
          <p:nvPr/>
        </p:nvSpPr>
        <p:spPr bwMode="auto">
          <a:xfrm>
            <a:off x="1509713" y="4292600"/>
            <a:ext cx="901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uk-UA" b="1" u="sng"/>
              <a:t>Відгук</a:t>
            </a:r>
            <a:endParaRPr lang="ru-RU" b="1" u="sng"/>
          </a:p>
        </p:txBody>
      </p:sp>
    </p:spTree>
    <p:extLst>
      <p:ext uri="{BB962C8B-B14F-4D97-AF65-F5344CB8AC3E}">
        <p14:creationId xmlns:p14="http://schemas.microsoft.com/office/powerpoint/2010/main" val="68537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E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318</Words>
  <Application>Microsoft Office PowerPoint</Application>
  <PresentationFormat>Экран (4:3)</PresentationFormat>
  <Paragraphs>47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Кам'янська Січ</vt:lpstr>
      <vt:lpstr>Кам'янська Січ</vt:lpstr>
      <vt:lpstr>Кам'янська Січ</vt:lpstr>
      <vt:lpstr>Кам'янська Січ</vt:lpstr>
      <vt:lpstr>Кам'янська Січ</vt:lpstr>
      <vt:lpstr>Кам'янська Січ</vt:lpstr>
      <vt:lpstr>Кам'янська Січ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Кам'янська Січ</dc:title>
  <cp:lastModifiedBy>Инна </cp:lastModifiedBy>
  <cp:revision>2</cp:revision>
  <dcterms:modified xsi:type="dcterms:W3CDTF">2013-05-02T16:06:14Z</dcterms:modified>
</cp:coreProperties>
</file>