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9"/>
  </p:notesMasterIdLst>
  <p:sldIdLst>
    <p:sldId id="256" r:id="rId2"/>
    <p:sldId id="259" r:id="rId3"/>
    <p:sldId id="261" r:id="rId4"/>
    <p:sldId id="265" r:id="rId5"/>
    <p:sldId id="268" r:id="rId6"/>
    <p:sldId id="271" r:id="rId7"/>
    <p:sldId id="27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9900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288"/>
    </p:cViewPr>
  </p:notesTextViewPr>
  <p:notesViewPr>
    <p:cSldViewPr>
      <p:cViewPr varScale="1">
        <p:scale>
          <a:sx n="84" d="100"/>
          <a:sy n="84" d="100"/>
        </p:scale>
        <p:origin x="-196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6F89944-6300-4287-BB4C-61263830CAE2}" type="datetimeFigureOut">
              <a:rPr lang="ru-RU"/>
              <a:pPr>
                <a:defRPr/>
              </a:pPr>
              <a:t>26.04.2013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8F4F057-C72A-4E9A-AE21-1BB7530F4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322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Дробові числа з’явилися набагато пізніше, ніж натуральні. З початку винайшли звичайні дроби, а вже потім десяткові.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DD547F2-FB4B-426C-8BC1-BCCA0E6EA27E}" type="slidenum">
              <a:rPr lang="ru-RU" sz="1200" smtClean="0"/>
              <a:pPr eaLnBrk="1" hangingPunct="1"/>
              <a:t>1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uk-UA" smtClean="0">
                <a:latin typeface="Times New Roman" pitchFamily="18" charset="0"/>
                <a:cs typeface="Times New Roman" pitchFamily="18" charset="0"/>
              </a:rPr>
              <a:t>Єгиптяни могли множить і ділить дроби, але процес був надто складний.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372AAB4-959E-4F9F-BECB-C8D32EA064CC}" type="slidenum">
              <a:rPr lang="ru-RU" sz="1200" smtClean="0"/>
              <a:pPr eaLnBrk="1" hangingPunct="1"/>
              <a:t>2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Особливо цікаві вавилонські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шестдесяткові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дроби, або так звані «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сексагезимальні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дроби». Вони нагадують наші десяткові дроби, тільки замість знаменників 10, 10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10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… вавилоняни ставили 60, 60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60</a:t>
            </a:r>
            <a:r>
              <a:rPr lang="uk-UA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Користуючись такими дробами, вавилоняни повинні були багато дробів зображати наближено. У цьому недолік і водночас перевага цих дробів.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Шестдесяткові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дроби стали постійним знаряддям наукових обчислень спочатку грецьких, потім арабських і середньовічних європейських учених аж до XV ст., поки їх не замінили десяткові дроби. Однак в астрономії вчені всіх народів користувалися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шестдесятковими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дробами аж до XVII ст., називаючи їх астрономічними дробами. Для обчислень з дробами вавилоняни складали величезні таблиці, які виражали в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шестидесяткових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дробах основні дроби.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Цікава система дробів була у Стародавньому Римі.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Їі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основою було ділення на 12 частин одиниць ваги, яка називалася </a:t>
            </a:r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асс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Дванадцяту долю називали унцією. Всього застосовувалося 18 різних назв дробів. Для полегшення роботи складалися спеціальні таблиці. Римлянам важко було ділити на 10,100 і т.д. Вони ділили з надлишком. Говорили так “на кожні сто сестерціїв заплатиш ще 16 сестерціїв”. Слова “на сто” звучало на латині як “про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центум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”. З тих часів соту частину стали називати 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процентом.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Звідси українською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„відсоток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”. Знак %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зявився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тільки в середині ХІХ ст..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355E81-6D6F-457A-8F3B-3D156BD842A4}" type="slidenum">
              <a:rPr lang="ru-RU" sz="1200" smtClean="0"/>
              <a:pPr eaLnBrk="1" hangingPunct="1"/>
              <a:t>3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Сучасну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запису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чисельником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знаменником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створили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Індії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там писали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знаменник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зверху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чисельник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і не писали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дробової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записувати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дроби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точності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як зараз, стали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 Русі дроби називали долями.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Спочатку також використовували одиничні дроби. Українці називали їх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2 - половина, полтина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3 -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4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четвертина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девятина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8 -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восьмина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/ 10 – десятина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 algn="just" eaLnBrk="1" hangingPunct="1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/ 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п'ятина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мішані числа українці аж до 20 ст. називали так:    </a:t>
            </a: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uk-UA" dirty="0" smtClean="0">
                <a:latin typeface="Cambria Math" pitchFamily="18" charset="0"/>
                <a:cs typeface="Times New Roman" pitchFamily="18" charset="0"/>
              </a:rPr>
              <a:t>1/2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-півтора,</a:t>
            </a: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cs typeface="Times New Roman" pitchFamily="18" charset="0"/>
              </a:rPr>
              <a:t>2</a:t>
            </a:r>
            <a:r>
              <a:rPr lang="uk-UA" dirty="0" smtClean="0">
                <a:latin typeface="Cambria Math" pitchFamily="18" charset="0"/>
                <a:cs typeface="Times New Roman" pitchFamily="18" charset="0"/>
              </a:rPr>
              <a:t>1/2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- півтретя,  </a:t>
            </a: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cs typeface="Times New Roman" pitchFamily="18" charset="0"/>
              </a:rPr>
              <a:t>4</a:t>
            </a:r>
            <a:r>
              <a:rPr lang="uk-UA" dirty="0" smtClean="0">
                <a:latin typeface="Cambria Math" pitchFamily="18" charset="0"/>
                <a:cs typeface="Times New Roman" pitchFamily="18" charset="0"/>
              </a:rPr>
              <a:t>1/2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півп'ята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cs typeface="Times New Roman" pitchFamily="18" charset="0"/>
              </a:rPr>
              <a:t>5</a:t>
            </a:r>
            <a:r>
              <a:rPr lang="uk-UA" dirty="0" smtClean="0">
                <a:latin typeface="Cambria Math" pitchFamily="18" charset="0"/>
                <a:cs typeface="Times New Roman" pitchFamily="18" charset="0"/>
              </a:rPr>
              <a:t>1/2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півшоста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т.д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E624B8F-45E2-4887-BFF7-96BC32C45358}" type="slidenum">
              <a:rPr lang="ru-RU" sz="1200" smtClean="0"/>
              <a:pPr eaLnBrk="1" hangingPunct="1"/>
              <a:t>4</a:t>
            </a:fld>
            <a:endParaRPr lang="ru-RU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Теорію десяткових дробів розробив арабський математик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ал-Каші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у 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ст. Він розділяв цілу частину від дробової вертикальною рискою або чорнилом різного кольору.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Не знаючи про дослідження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ал-Каші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заново відкрив десяткові дроби у 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 ст.. фламандський інженер С.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Стевін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 Він розділяв цілу частину від дробової спеціальним знаком.  Першим запропонував відділяти цілу частину від дробової комою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Кеплер</a:t>
            </a:r>
            <a:r>
              <a:rPr lang="uk-U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F4F057-C72A-4E9A-AE21-1BB7530F4CE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74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15F0394-70FB-42B6-8FB2-DEC3173A75A6}" type="slidenum">
              <a:rPr lang="ru-RU" sz="1200" smtClean="0">
                <a:latin typeface="Tahoma" pitchFamily="34" charset="0"/>
              </a:rPr>
              <a:pPr eaLnBrk="1" hangingPunct="1"/>
              <a:t>6</a:t>
            </a:fld>
            <a:endParaRPr lang="ru-RU" sz="1200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5E27CFF-D392-4A4F-8086-4405D3682BD5}" type="slidenum">
              <a:rPr lang="ru-RU" smtClean="0"/>
              <a:pPr eaLnBrk="1" hangingPunct="1"/>
              <a:t>7</a:t>
            </a:fld>
            <a:endParaRPr lang="ru-RU" smtClean="0"/>
          </a:p>
        </p:txBody>
      </p:sp>
      <p:sp>
        <p:nvSpPr>
          <p:cNvPr id="164868" name="Заметки 1"/>
          <p:cNvSpPr>
            <a:spLocks noGrp="1"/>
          </p:cNvSpPr>
          <p:nvPr/>
        </p:nvSpPr>
        <p:spPr bwMode="auto">
          <a:xfrm>
            <a:off x="685800" y="4343583"/>
            <a:ext cx="5486400" cy="411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9B9A0-2B60-4A82-B9AC-8D2829CC6A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77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2FBD9-5368-41C9-B813-7D526874F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87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7D8D2-D571-4EDF-862C-7A90F3624B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837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E64ED-2B47-4F76-8C11-9626368B7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3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58CD-B5D2-4590-8668-E89A8FC86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612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D7BB4-B925-4635-B527-DE7962008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27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8236-F19D-4BAD-B64B-B9197C3AF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072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66E62-9A80-4D5A-8A30-979805B56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74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0EAD5-9477-4CB0-98FF-82A333B2C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88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6616F-542E-404C-A59C-77C1AD85F7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85DE5-B4C9-4535-A71F-6BEBCA0735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00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55353-325D-4A7E-B8C2-F9AD2938EF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968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65136-A203-41FB-8919-AF0B4D28CE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95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F296E81-C94F-4C47-80D6-4DD1BAE850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69" r:id="rId2"/>
    <p:sldLayoutId id="2147483781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82" r:id="rId9"/>
    <p:sldLayoutId id="2147483775" r:id="rId10"/>
    <p:sldLayoutId id="2147483776" r:id="rId11"/>
    <p:sldLayoutId id="2147483778" r:id="rId12"/>
    <p:sldLayoutId id="2147483779" r:id="rId13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gif"/><Relationship Id="rId5" Type="http://schemas.openxmlformats.org/officeDocument/2006/relationships/image" Target="../media/image3.wmf"/><Relationship Id="rId10" Type="http://schemas.openxmlformats.org/officeDocument/2006/relationships/image" Target="../media/image7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jpeg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gif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2.jpeg"/><Relationship Id="rId10" Type="http://schemas.openxmlformats.org/officeDocument/2006/relationships/image" Target="../media/image9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4"/>
          <p:cNvSpPr>
            <a:spLocks noChangeArrowheads="1" noChangeShapeType="1" noTextEdit="1"/>
          </p:cNvSpPr>
          <p:nvPr/>
        </p:nvSpPr>
        <p:spPr bwMode="auto">
          <a:xfrm>
            <a:off x="1709738" y="908050"/>
            <a:ext cx="5903912" cy="54006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Дробі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числа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</a:p>
        </p:txBody>
      </p:sp>
      <p:pic>
        <p:nvPicPr>
          <p:cNvPr id="5123" name="Picture 5" descr="DD0102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8893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8938"/>
            <a:ext cx="9144000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84213" y="260350"/>
            <a:ext cx="6597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>
                <a:solidFill>
                  <a:schemeClr val="accent1"/>
                </a:solidFill>
              </a:rPr>
              <a:t>Єгиптяни записували дроби як суму дробів виду </a:t>
            </a:r>
            <a:endParaRPr lang="ru-RU">
              <a:solidFill>
                <a:schemeClr val="accent1"/>
              </a:solidFill>
            </a:endParaRPr>
          </a:p>
        </p:txBody>
      </p:sp>
      <p:graphicFrame>
        <p:nvGraphicFramePr>
          <p:cNvPr id="7171" name="Object 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7667625" y="0"/>
          <a:ext cx="47307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Формула" r:id="rId4" imgW="152334" imgH="393529" progId="Equation.3">
                  <p:embed/>
                </p:oleObj>
              </mc:Choice>
              <mc:Fallback>
                <p:oleObj name="Формула" r:id="rId4" imgW="152334" imgH="393529" progId="Equation.3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0"/>
                        <a:ext cx="473075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11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77245658"/>
              </p:ext>
            </p:extLst>
          </p:nvPr>
        </p:nvGraphicFramePr>
        <p:xfrm>
          <a:off x="6804248" y="3861048"/>
          <a:ext cx="11160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Формула" r:id="rId6" imgW="609336" imgH="393529" progId="Equation.3">
                  <p:embed/>
                </p:oleObj>
              </mc:Choice>
              <mc:Fallback>
                <p:oleObj name="Формула" r:id="rId6" imgW="609336" imgH="393529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3861048"/>
                        <a:ext cx="11160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4860032" y="1772816"/>
            <a:ext cx="3763962" cy="45720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dirty="0"/>
              <a:t>Задача із папірусу </a:t>
            </a:r>
            <a:r>
              <a:rPr lang="uk-UA" b="1" dirty="0" err="1"/>
              <a:t>Ахмеса</a:t>
            </a:r>
            <a:endParaRPr lang="ru-RU" b="1" dirty="0"/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3457575" y="3200399"/>
            <a:ext cx="5686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dirty="0">
                <a:solidFill>
                  <a:schemeClr val="accent1"/>
                </a:solidFill>
              </a:rPr>
              <a:t>Порівну розділити 7 хлібин між 8 людьми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4418680" y="4077072"/>
            <a:ext cx="1765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dirty="0"/>
              <a:t>Розв'язання.</a:t>
            </a:r>
            <a:endParaRPr lang="ru-RU" dirty="0"/>
          </a:p>
        </p:txBody>
      </p:sp>
      <p:pic>
        <p:nvPicPr>
          <p:cNvPr id="7194" name="Picture 39" descr="ahm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319" y="5013325"/>
            <a:ext cx="44640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 descr="img_papyrus_rhind_hieroglyphs_larg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869" y="3789040"/>
            <a:ext cx="2512706" cy="292020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4" descr="images23456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915986"/>
            <a:ext cx="2952750" cy="22844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40" descr="BD20656_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720976" y="3144992"/>
            <a:ext cx="61912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WB00951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10264"/>
            <a:ext cx="4824536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89779" y="1905000"/>
            <a:ext cx="5597842" cy="1143000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uk-UA" sz="20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вилоні</a:t>
            </a:r>
            <a:r>
              <a:rPr lang="uk-UA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4000 років тому використовували одиничні дроби із знаменниками </a:t>
            </a:r>
            <a:br>
              <a:rPr lang="uk-UA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60, 60</a:t>
            </a:r>
            <a:r>
              <a:rPr lang="uk-UA" sz="2000" baseline="30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,60</a:t>
            </a:r>
            <a:r>
              <a:rPr lang="uk-UA" sz="2000" baseline="30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,…</a:t>
            </a:r>
            <a:endParaRPr lang="ru-RU" sz="20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5" descr="200142_37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872" y="122515"/>
            <a:ext cx="1961852" cy="196185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8" descr="BD20656_"/>
          <p:cNvPicPr>
            <a:picLocks noGrp="1" noChangeAspect="1" noChangeArrowheads="1" noCrop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-2462212" y="3119437"/>
            <a:ext cx="6191250" cy="6191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5501798" y="195899"/>
            <a:ext cx="342354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uk-UA" b="1" dirty="0"/>
              <a:t>З тих часів зберігся поділ</a:t>
            </a:r>
          </a:p>
          <a:p>
            <a:pPr algn="ctr" eaLnBrk="1" hangingPunct="1"/>
            <a:r>
              <a:rPr lang="uk-UA" b="1" dirty="0"/>
              <a:t>1год = 60 </a:t>
            </a:r>
            <a:r>
              <a:rPr lang="uk-UA" b="1" dirty="0" err="1"/>
              <a:t>хв</a:t>
            </a:r>
            <a:endParaRPr lang="uk-UA" b="1" dirty="0"/>
          </a:p>
          <a:p>
            <a:pPr algn="ctr" eaLnBrk="1" hangingPunct="1"/>
            <a:r>
              <a:rPr lang="uk-UA" b="1" dirty="0"/>
              <a:t>1хв = 60 сек.</a:t>
            </a:r>
            <a:endParaRPr lang="ru-RU" b="1" dirty="0"/>
          </a:p>
        </p:txBody>
      </p:sp>
      <p:pic>
        <p:nvPicPr>
          <p:cNvPr id="8199" name="Picture 4" descr="images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3"/>
            <a:ext cx="2513953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4" descr="Rome-Trevi-Fountain-49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3068960"/>
            <a:ext cx="2704066" cy="212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536442" y="3763963"/>
            <a:ext cx="43195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i="1" dirty="0" err="1">
                <a:solidFill>
                  <a:srgbClr val="FF0066"/>
                </a:solidFill>
              </a:rPr>
              <a:t>асс</a:t>
            </a:r>
            <a:r>
              <a:rPr lang="uk-UA" dirty="0">
                <a:solidFill>
                  <a:srgbClr val="FF0066"/>
                </a:solidFill>
              </a:rPr>
              <a:t> </a:t>
            </a:r>
            <a:r>
              <a:rPr lang="uk-UA" dirty="0"/>
              <a:t>– дванадцять частин цілого </a:t>
            </a:r>
            <a:endParaRPr lang="ru-RU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220072" y="4348464"/>
            <a:ext cx="2449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i="1" dirty="0">
                <a:solidFill>
                  <a:srgbClr val="FF0066"/>
                </a:solidFill>
              </a:rPr>
              <a:t>унція          </a:t>
            </a:r>
            <a:r>
              <a:rPr lang="uk-UA" b="1" i="1" dirty="0" err="1">
                <a:solidFill>
                  <a:srgbClr val="FF0066"/>
                </a:solidFill>
              </a:rPr>
              <a:t>асса</a:t>
            </a:r>
            <a:endParaRPr lang="ru-RU" b="1" i="1" dirty="0">
              <a:solidFill>
                <a:srgbClr val="FF0066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22041986"/>
              </p:ext>
            </p:extLst>
          </p:nvPr>
        </p:nvGraphicFramePr>
        <p:xfrm>
          <a:off x="6297190" y="4288932"/>
          <a:ext cx="2952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Формула" r:id="rId9" imgW="203112" imgH="393529" progId="Equation.3">
                  <p:embed/>
                </p:oleObj>
              </mc:Choice>
              <mc:Fallback>
                <p:oleObj name="Формула" r:id="rId9" imgW="203112" imgH="393529" progId="Equation.3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7190" y="4288932"/>
                        <a:ext cx="295275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716016" y="4960637"/>
            <a:ext cx="3744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i="1" dirty="0" err="1">
                <a:solidFill>
                  <a:srgbClr val="FF0066"/>
                </a:solidFill>
              </a:rPr>
              <a:t>скрупулус</a:t>
            </a:r>
            <a:r>
              <a:rPr lang="uk-UA" b="1" i="1" dirty="0">
                <a:solidFill>
                  <a:srgbClr val="FF0066"/>
                </a:solidFill>
              </a:rPr>
              <a:t>             </a:t>
            </a:r>
            <a:r>
              <a:rPr lang="uk-UA" b="1" i="1" dirty="0" err="1">
                <a:solidFill>
                  <a:srgbClr val="FF0066"/>
                </a:solidFill>
              </a:rPr>
              <a:t>асса</a:t>
            </a:r>
            <a:endParaRPr lang="ru-RU" b="1" i="1" dirty="0">
              <a:solidFill>
                <a:srgbClr val="FF0066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12977191"/>
              </p:ext>
            </p:extLst>
          </p:nvPr>
        </p:nvGraphicFramePr>
        <p:xfrm>
          <a:off x="6444828" y="4901106"/>
          <a:ext cx="44608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Формула" r:id="rId11" imgW="304536" imgH="393359" progId="Equation.3">
                  <p:embed/>
                </p:oleObj>
              </mc:Choice>
              <mc:Fallback>
                <p:oleObj name="Формула" r:id="rId11" imgW="304536" imgH="393359" progId="Equation.3">
                  <p:embed/>
                  <p:pic>
                    <p:nvPicPr>
                      <p:cNvPr id="0" name="Object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828" y="4901106"/>
                        <a:ext cx="446088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971601" y="5417837"/>
            <a:ext cx="315381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uk-UA" sz="3200" b="1" dirty="0">
                <a:solidFill>
                  <a:schemeClr val="accent1"/>
                </a:solidFill>
              </a:rPr>
              <a:t>Система дробів </a:t>
            </a:r>
            <a:endParaRPr lang="uk-UA" sz="3200" b="1" dirty="0" smtClean="0">
              <a:solidFill>
                <a:schemeClr val="accent1"/>
              </a:solidFill>
            </a:endParaRPr>
          </a:p>
          <a:p>
            <a:pPr algn="ctr" eaLnBrk="1" hangingPunct="1"/>
            <a:r>
              <a:rPr lang="uk-UA" sz="3200" b="1" dirty="0" smtClean="0">
                <a:solidFill>
                  <a:schemeClr val="accent1"/>
                </a:solidFill>
              </a:rPr>
              <a:t>у </a:t>
            </a:r>
            <a:r>
              <a:rPr lang="uk-UA" sz="3200" b="1" dirty="0">
                <a:solidFill>
                  <a:schemeClr val="accent1"/>
                </a:solidFill>
              </a:rPr>
              <a:t>римлян</a:t>
            </a:r>
            <a:endParaRPr lang="ru-RU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WB00951_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3964" y="194344"/>
            <a:ext cx="4284663" cy="2590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3" name="Picture 12" descr="BD20656_"/>
          <p:cNvPicPr>
            <a:picLocks noGrp="1" noChangeAspect="1" noChangeArrowheads="1" noCrop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-2571750" y="3082925"/>
            <a:ext cx="6264275" cy="6191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698292" y="2636912"/>
            <a:ext cx="8899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dirty="0" smtClean="0">
                <a:solidFill>
                  <a:srgbClr val="0070C0"/>
                </a:solidFill>
              </a:rPr>
              <a:t>Індія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4929188" y="548680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sz="4000" dirty="0">
                <a:solidFill>
                  <a:srgbClr val="FF0066"/>
                </a:solidFill>
              </a:rPr>
              <a:t>7</a:t>
            </a:r>
            <a:endParaRPr lang="ru-RU" sz="4000" dirty="0">
              <a:solidFill>
                <a:srgbClr val="FF0066"/>
              </a:solidFill>
            </a:endParaRPr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4963508" y="1340154"/>
            <a:ext cx="43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sz="4000" dirty="0">
                <a:solidFill>
                  <a:srgbClr val="FF0066"/>
                </a:solidFill>
              </a:rPr>
              <a:t>2</a:t>
            </a:r>
            <a:endParaRPr lang="ru-RU" sz="4000" dirty="0">
              <a:solidFill>
                <a:srgbClr val="FF0066"/>
              </a:solidFill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5652120" y="839192"/>
            <a:ext cx="19543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b="1" dirty="0">
                <a:solidFill>
                  <a:srgbClr val="7030A0"/>
                </a:solidFill>
              </a:rPr>
              <a:t>7-знаменник</a:t>
            </a:r>
          </a:p>
          <a:p>
            <a:pPr eaLnBrk="1" hangingPunct="1"/>
            <a:r>
              <a:rPr lang="uk-UA" b="1" dirty="0">
                <a:solidFill>
                  <a:srgbClr val="7030A0"/>
                </a:solidFill>
              </a:rPr>
              <a:t>2-чисельник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48" name="Picture 4" descr="drevnyaya-ind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81" y="188640"/>
            <a:ext cx="3024063" cy="23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5" descr="WB00951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52" y="3428999"/>
            <a:ext cx="4825231" cy="3240088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4427984" y="3740993"/>
            <a:ext cx="3959225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2 - половина, полтина </a:t>
            </a:r>
            <a:r>
              <a:rPr lang="uk-UA" sz="2000" b="1" dirty="0">
                <a:solidFill>
                  <a:srgbClr val="7030A0"/>
                </a:solidFill>
              </a:rPr>
              <a:t>     </a:t>
            </a: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3 - </a:t>
            </a:r>
            <a:r>
              <a:rPr lang="ru-RU" sz="2000" b="1" dirty="0" err="1">
                <a:solidFill>
                  <a:srgbClr val="7030A0"/>
                </a:solidFill>
              </a:rPr>
              <a:t>третина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uk-UA" sz="2000" b="1" dirty="0">
                <a:solidFill>
                  <a:srgbClr val="7030A0"/>
                </a:solidFill>
              </a:rPr>
              <a:t>       </a:t>
            </a: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4 </a:t>
            </a:r>
            <a:r>
              <a:rPr lang="uk-UA" sz="2000" b="1" dirty="0">
                <a:solidFill>
                  <a:srgbClr val="7030A0"/>
                </a:solidFill>
              </a:rPr>
              <a:t>- четвертина</a:t>
            </a:r>
            <a:r>
              <a:rPr lang="ru-RU" sz="2000" b="1" dirty="0">
                <a:solidFill>
                  <a:srgbClr val="7030A0"/>
                </a:solidFill>
              </a:rPr>
              <a:t>                </a:t>
            </a: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</a:t>
            </a:r>
            <a:r>
              <a:rPr lang="uk-UA" sz="2000" b="1" dirty="0">
                <a:solidFill>
                  <a:srgbClr val="7030A0"/>
                </a:solidFill>
              </a:rPr>
              <a:t>9</a:t>
            </a:r>
            <a:r>
              <a:rPr lang="ru-RU" sz="2000" b="1" dirty="0">
                <a:solidFill>
                  <a:srgbClr val="7030A0"/>
                </a:solidFill>
              </a:rPr>
              <a:t> - </a:t>
            </a:r>
            <a:r>
              <a:rPr lang="uk-UA" sz="2000" b="1" dirty="0" err="1">
                <a:solidFill>
                  <a:srgbClr val="7030A0"/>
                </a:solidFill>
              </a:rPr>
              <a:t>дев´ятина</a:t>
            </a:r>
            <a:endParaRPr lang="ru-RU" sz="2000" b="1" dirty="0">
              <a:solidFill>
                <a:srgbClr val="7030A0"/>
              </a:solidFill>
            </a:endParaRP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8 - </a:t>
            </a:r>
            <a:r>
              <a:rPr lang="uk-UA" sz="2000" b="1" dirty="0">
                <a:solidFill>
                  <a:srgbClr val="7030A0"/>
                </a:solidFill>
              </a:rPr>
              <a:t>восьмина</a:t>
            </a: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10 – десятина</a:t>
            </a:r>
            <a:r>
              <a:rPr lang="uk-UA" sz="2000" b="1" dirty="0">
                <a:solidFill>
                  <a:srgbClr val="7030A0"/>
                </a:solidFill>
              </a:rPr>
              <a:t>                   </a:t>
            </a:r>
          </a:p>
          <a:p>
            <a:pPr eaLnBrk="1" hangingPunct="1"/>
            <a:r>
              <a:rPr lang="ru-RU" sz="2000" b="1" dirty="0">
                <a:solidFill>
                  <a:srgbClr val="7030A0"/>
                </a:solidFill>
              </a:rPr>
              <a:t>1 / 5 - </a:t>
            </a:r>
            <a:r>
              <a:rPr lang="ru-RU" sz="2000" b="1" dirty="0" err="1">
                <a:solidFill>
                  <a:srgbClr val="7030A0"/>
                </a:solidFill>
              </a:rPr>
              <a:t>п'ятина</a:t>
            </a:r>
            <a:r>
              <a:rPr lang="ru-RU" sz="2000" b="1" dirty="0">
                <a:solidFill>
                  <a:srgbClr val="7030A0"/>
                </a:solidFill>
              </a:rPr>
              <a:t> </a:t>
            </a:r>
            <a:r>
              <a:rPr lang="uk-UA" sz="2000" b="1" dirty="0">
                <a:solidFill>
                  <a:srgbClr val="7030A0"/>
                </a:solidFill>
              </a:rPr>
              <a:t>                               </a:t>
            </a:r>
            <a:endParaRPr lang="ru-RU" sz="2000" b="1" dirty="0">
              <a:solidFill>
                <a:srgbClr val="7030A0"/>
              </a:solidFill>
            </a:endParaRPr>
          </a:p>
          <a:p>
            <a:pPr eaLnBrk="1" hangingPunct="1"/>
            <a:endParaRPr lang="ru-RU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51521" y="5504147"/>
            <a:ext cx="417646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uk-UA" dirty="0">
                <a:solidFill>
                  <a:schemeClr val="accent1"/>
                </a:solidFill>
              </a:rPr>
              <a:t> </a:t>
            </a:r>
            <a:r>
              <a:rPr lang="uk-UA" sz="2800" b="1" dirty="0">
                <a:solidFill>
                  <a:schemeClr val="accent1"/>
                </a:solidFill>
              </a:rPr>
              <a:t>На Русі </a:t>
            </a:r>
            <a:r>
              <a:rPr lang="uk-UA" sz="2800" b="1" dirty="0" smtClean="0">
                <a:solidFill>
                  <a:schemeClr val="accent1"/>
                </a:solidFill>
              </a:rPr>
              <a:t>дроби</a:t>
            </a:r>
          </a:p>
          <a:p>
            <a:pPr algn="ctr" eaLnBrk="1" hangingPunct="1"/>
            <a:r>
              <a:rPr lang="uk-UA" sz="2800" b="1" dirty="0" smtClean="0">
                <a:solidFill>
                  <a:schemeClr val="accent1"/>
                </a:solidFill>
              </a:rPr>
              <a:t> </a:t>
            </a:r>
            <a:r>
              <a:rPr lang="uk-UA" sz="2800" b="1" dirty="0">
                <a:solidFill>
                  <a:schemeClr val="accent1"/>
                </a:solidFill>
              </a:rPr>
              <a:t>називали долями.</a:t>
            </a:r>
          </a:p>
          <a:p>
            <a:pPr algn="ctr" eaLnBrk="1" hangingPunct="1"/>
            <a:r>
              <a:rPr lang="uk-UA" sz="2800" b="1" dirty="0">
                <a:solidFill>
                  <a:schemeClr val="accent1"/>
                </a:solidFill>
              </a:rPr>
              <a:t> </a:t>
            </a:r>
            <a:endParaRPr lang="ru-RU" sz="2800" b="1" dirty="0">
              <a:solidFill>
                <a:schemeClr val="accent1"/>
              </a:solidFill>
            </a:endParaRPr>
          </a:p>
        </p:txBody>
      </p:sp>
      <p:pic>
        <p:nvPicPr>
          <p:cNvPr id="12" name="Picture 10" descr="D:\портфоліо\позакласна робота\історія математики\презинтаціїї для 5-6 класів\звичайні дроби\Рисунок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81" y="3126072"/>
            <a:ext cx="324326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584" y="692696"/>
            <a:ext cx="7777162" cy="1999442"/>
          </a:xfrm>
        </p:spPr>
        <p:txBody>
          <a:bodyPr rtlCol="0">
            <a:normAutofit fontScale="62500" lnSpcReduction="200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800" b="1" dirty="0" smtClean="0">
                <a:solidFill>
                  <a:schemeClr val="accent1"/>
                </a:solidFill>
              </a:rPr>
              <a:t>слова “чисельник” і “знаменник”- у ХІІІ ст.;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uk-UA" sz="2800" b="1" dirty="0" smtClean="0">
              <a:solidFill>
                <a:schemeClr val="accent1"/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800" b="1" dirty="0">
                <a:solidFill>
                  <a:schemeClr val="accent1"/>
                </a:solidFill>
              </a:rPr>
              <a:t>д</a:t>
            </a:r>
            <a:r>
              <a:rPr lang="uk-UA" sz="2800" b="1" dirty="0" smtClean="0">
                <a:solidFill>
                  <a:schemeClr val="accent1"/>
                </a:solidFill>
              </a:rPr>
              <a:t>робова риска - у Х</a:t>
            </a:r>
            <a:r>
              <a:rPr lang="en-US" sz="2800" b="1" dirty="0" smtClean="0">
                <a:solidFill>
                  <a:schemeClr val="accent1"/>
                </a:solidFill>
              </a:rPr>
              <a:t>V</a:t>
            </a:r>
            <a:r>
              <a:rPr lang="uk-UA" sz="2800" b="1" dirty="0" smtClean="0">
                <a:solidFill>
                  <a:schemeClr val="accent1"/>
                </a:solidFill>
              </a:rPr>
              <a:t>І ст.,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uk-UA" sz="2800" b="1" dirty="0" smtClean="0">
              <a:solidFill>
                <a:schemeClr val="accent1"/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uk-UA" sz="2800" b="1" dirty="0" smtClean="0">
                <a:solidFill>
                  <a:schemeClr val="accent1"/>
                </a:solidFill>
              </a:rPr>
              <a:t>“правильний дріб” і “неправильний дріб” – у Х</a:t>
            </a:r>
            <a:r>
              <a:rPr lang="en-US" sz="2800" b="1" dirty="0" smtClean="0">
                <a:solidFill>
                  <a:schemeClr val="accent1"/>
                </a:solidFill>
              </a:rPr>
              <a:t>V</a:t>
            </a:r>
            <a:r>
              <a:rPr lang="uk-UA" sz="2800" b="1" dirty="0" smtClean="0">
                <a:solidFill>
                  <a:schemeClr val="accent1"/>
                </a:solidFill>
              </a:rPr>
              <a:t>ІІІ ст.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291" name="Picture 5" descr="BD20656_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-2269331" y="2780506"/>
            <a:ext cx="5689600" cy="6492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1116013" y="136525"/>
            <a:ext cx="25892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sz="4000" b="1">
                <a:solidFill>
                  <a:srgbClr val="990033"/>
                </a:solidFill>
              </a:rPr>
              <a:t>З'явилися</a:t>
            </a:r>
            <a:r>
              <a:rPr lang="uk-UA">
                <a:solidFill>
                  <a:srgbClr val="990033"/>
                </a:solidFill>
              </a:rPr>
              <a:t> </a:t>
            </a:r>
            <a:endParaRPr lang="ru-RU">
              <a:solidFill>
                <a:srgbClr val="99003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4469" y="3211046"/>
            <a:ext cx="2212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000" b="1" dirty="0" err="1" smtClean="0">
                <a:solidFill>
                  <a:srgbClr val="7030A0"/>
                </a:solidFill>
              </a:rPr>
              <a:t>Ал-Каші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5456" y="3104920"/>
            <a:ext cx="1015021" cy="46166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uk-UA" b="1" dirty="0" smtClean="0"/>
              <a:t>13 | 57</a:t>
            </a:r>
            <a:endParaRPr lang="ru-RU" b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359316" y="3219848"/>
            <a:ext cx="978408" cy="253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552517" y="3664637"/>
            <a:ext cx="95410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accent1"/>
                </a:solidFill>
              </a:rPr>
              <a:t>13 </a:t>
            </a:r>
            <a:r>
              <a:rPr lang="uk-UA" b="1" dirty="0" smtClean="0"/>
              <a:t> </a:t>
            </a:r>
            <a:r>
              <a:rPr lang="uk-UA" b="1" dirty="0" smtClean="0">
                <a:solidFill>
                  <a:schemeClr val="accent6"/>
                </a:solidFill>
              </a:rPr>
              <a:t>57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337620" y="3665133"/>
            <a:ext cx="978408" cy="253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09499" y="2210396"/>
            <a:ext cx="4629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Дробові числа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07" y="4227263"/>
            <a:ext cx="115212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8125" y="5877272"/>
            <a:ext cx="1731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err="1" smtClean="0">
                <a:solidFill>
                  <a:srgbClr val="7030A0"/>
                </a:solidFill>
              </a:rPr>
              <a:t>Сімон</a:t>
            </a:r>
            <a:r>
              <a:rPr lang="uk-UA" sz="2000" b="1" dirty="0" smtClean="0">
                <a:solidFill>
                  <a:srgbClr val="7030A0"/>
                </a:solidFill>
              </a:rPr>
              <a:t> </a:t>
            </a:r>
            <a:r>
              <a:rPr lang="uk-UA" sz="2000" b="1" dirty="0" err="1" smtClean="0">
                <a:solidFill>
                  <a:srgbClr val="7030A0"/>
                </a:solidFill>
              </a:rPr>
              <a:t>Стевін</a:t>
            </a:r>
            <a:endParaRPr lang="uk-UA" sz="2000" b="1" dirty="0" smtClean="0">
              <a:solidFill>
                <a:srgbClr val="7030A0"/>
              </a:solidFill>
            </a:endParaRPr>
          </a:p>
          <a:p>
            <a:pPr algn="ctr"/>
            <a:r>
              <a:rPr lang="uk-UA" sz="2000" b="1" dirty="0" smtClean="0">
                <a:solidFill>
                  <a:srgbClr val="7030A0"/>
                </a:solidFill>
              </a:rPr>
              <a:t>(1548-1620)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555776" y="4856447"/>
            <a:ext cx="978408" cy="253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762030" y="4752513"/>
            <a:ext cx="1107996" cy="46166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uk-UA" b="1" dirty="0" smtClean="0"/>
              <a:t>13 0 57</a:t>
            </a:r>
            <a:endParaRPr lang="ru-RU" b="1" dirty="0"/>
          </a:p>
        </p:txBody>
      </p:sp>
      <p:sp>
        <p:nvSpPr>
          <p:cNvPr id="7" name="Овал 6"/>
          <p:cNvSpPr/>
          <p:nvPr/>
        </p:nvSpPr>
        <p:spPr>
          <a:xfrm>
            <a:off x="4208016" y="4861344"/>
            <a:ext cx="216024" cy="2998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214" y="4227263"/>
            <a:ext cx="1053653" cy="146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944867" y="5874271"/>
            <a:ext cx="1806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err="1" smtClean="0">
                <a:solidFill>
                  <a:srgbClr val="7030A0"/>
                </a:solidFill>
              </a:rPr>
              <a:t>Йоган</a:t>
            </a:r>
            <a:r>
              <a:rPr lang="uk-UA" sz="2000" b="1" dirty="0" smtClean="0">
                <a:solidFill>
                  <a:srgbClr val="7030A0"/>
                </a:solidFill>
              </a:rPr>
              <a:t> </a:t>
            </a:r>
            <a:r>
              <a:rPr lang="uk-UA" sz="2000" b="1" dirty="0" err="1" smtClean="0">
                <a:solidFill>
                  <a:srgbClr val="7030A0"/>
                </a:solidFill>
              </a:rPr>
              <a:t>Кеплер</a:t>
            </a:r>
            <a:endParaRPr lang="uk-UA" sz="2000" b="1" dirty="0" smtClean="0">
              <a:solidFill>
                <a:srgbClr val="7030A0"/>
              </a:solidFill>
            </a:endParaRPr>
          </a:p>
          <a:p>
            <a:pPr algn="ctr"/>
            <a:r>
              <a:rPr lang="uk-UA" sz="2000" b="1" dirty="0" smtClean="0">
                <a:solidFill>
                  <a:srgbClr val="7030A0"/>
                </a:solidFill>
              </a:rPr>
              <a:t>(1571-1630)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6751644" y="4749249"/>
            <a:ext cx="978408" cy="253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927045" y="4648581"/>
            <a:ext cx="95410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uk-UA" b="1" dirty="0" smtClean="0"/>
              <a:t>13, 57</a:t>
            </a:r>
            <a:endParaRPr lang="ru-RU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5"/>
          <p:cNvSpPr>
            <a:spLocks noChangeArrowheads="1"/>
          </p:cNvSpPr>
          <p:nvPr/>
        </p:nvSpPr>
        <p:spPr bwMode="auto">
          <a:xfrm>
            <a:off x="812800" y="476250"/>
            <a:ext cx="779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В якій країні з’явилися вперше дроби із чисельником і знаменником?</a:t>
            </a:r>
            <a:endParaRPr lang="ru-RU"/>
          </a:p>
        </p:txBody>
      </p:sp>
      <p:sp>
        <p:nvSpPr>
          <p:cNvPr id="14339" name="Прямоугольник 7"/>
          <p:cNvSpPr>
            <a:spLocks noChangeArrowheads="1"/>
          </p:cNvSpPr>
          <p:nvPr/>
        </p:nvSpPr>
        <p:spPr bwMode="auto">
          <a:xfrm>
            <a:off x="900113" y="1557338"/>
            <a:ext cx="7200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Який математик розробив теорію десяткових дробів?</a:t>
            </a:r>
            <a:endParaRPr lang="ru-RU"/>
          </a:p>
        </p:txBody>
      </p:sp>
      <p:sp>
        <p:nvSpPr>
          <p:cNvPr id="14340" name="Прямоугольник 8"/>
          <p:cNvSpPr>
            <a:spLocks noChangeArrowheads="1"/>
          </p:cNvSpPr>
          <p:nvPr/>
        </p:nvSpPr>
        <p:spPr bwMode="auto">
          <a:xfrm>
            <a:off x="801688" y="2211388"/>
            <a:ext cx="7934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Який математик запропонував розділяти цілу і дробову частину десяткового дробу комою?</a:t>
            </a:r>
            <a:endParaRPr lang="ru-RU"/>
          </a:p>
        </p:txBody>
      </p:sp>
      <p:sp>
        <p:nvSpPr>
          <p:cNvPr id="14341" name="Прямоугольник 9"/>
          <p:cNvSpPr>
            <a:spLocks noChangeArrowheads="1"/>
          </p:cNvSpPr>
          <p:nvPr/>
        </p:nvSpPr>
        <p:spPr bwMode="auto">
          <a:xfrm>
            <a:off x="804863" y="3357563"/>
            <a:ext cx="7491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Де ми використовуємо шестидесяткову систему числення, яка мала місце у вавилонян і шумер?</a:t>
            </a:r>
            <a:endParaRPr lang="ru-RU"/>
          </a:p>
        </p:txBody>
      </p:sp>
      <p:sp>
        <p:nvSpPr>
          <p:cNvPr id="14342" name="TextBox 11"/>
          <p:cNvSpPr txBox="1">
            <a:spLocks noChangeArrowheads="1"/>
          </p:cNvSpPr>
          <p:nvPr/>
        </p:nvSpPr>
        <p:spPr bwMode="auto">
          <a:xfrm>
            <a:off x="814388" y="4508500"/>
            <a:ext cx="72151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>
                <a:cs typeface="Times New Roman" pitchFamily="18" charset="0"/>
              </a:rPr>
              <a:t>Як в стародавньому Римі називали дванадцяту долю?</a:t>
            </a:r>
            <a:endParaRPr lang="ru-RU">
              <a:cs typeface="Times New Roman" pitchFamily="18" charset="0"/>
            </a:endParaRPr>
          </a:p>
          <a:p>
            <a:pPr eaLnBrk="1" hangingPunct="1"/>
            <a:endParaRPr lang="ru-RU">
              <a:cs typeface="Times New Roman" pitchFamily="18" charset="0"/>
            </a:endParaRPr>
          </a:p>
        </p:txBody>
      </p:sp>
      <p:sp>
        <p:nvSpPr>
          <p:cNvPr id="14343" name="TextBox 12"/>
          <p:cNvSpPr txBox="1">
            <a:spLocks noChangeArrowheads="1"/>
          </p:cNvSpPr>
          <p:nvPr/>
        </p:nvSpPr>
        <p:spPr bwMode="auto">
          <a:xfrm>
            <a:off x="868363" y="5516563"/>
            <a:ext cx="38068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>
                <a:cs typeface="Times New Roman" pitchFamily="18" charset="0"/>
              </a:rPr>
              <a:t>Як на Русі називали дроби?</a:t>
            </a:r>
            <a:endParaRPr lang="ru-RU">
              <a:cs typeface="Times New Roman" pitchFamily="18" charset="0"/>
            </a:endParaRPr>
          </a:p>
          <a:p>
            <a:pPr eaLnBrk="1" hangingPunct="1"/>
            <a:endParaRPr lang="ru-RU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1052513"/>
            <a:ext cx="9451975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Список використаних джерел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uk-UA" b="1" dirty="0"/>
              <a:t> </a:t>
            </a:r>
            <a:endParaRPr lang="ru-RU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страницами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истории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математики.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Пособие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учащихся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5-6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классов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./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Депман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И.Я.,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Виленкин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Н.Я. – М.: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1989,-287с.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6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,2006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5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Зодіак-ЕКО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,2005.- 352с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Математика. Дитяча енциклопедія./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Авт.-упорядники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М.О.Володарська., Є.С.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Каневський.-Х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.:Фоліо,2003,-317с. </a:t>
            </a:r>
          </a:p>
          <a:p>
            <a:pPr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u="sng" dirty="0">
                <a:latin typeface="Times New Roman" pitchFamily="18" charset="0"/>
                <a:cs typeface="Times New Roman" pitchFamily="18" charset="0"/>
                <a:hlinkClick r:id="rId3"/>
              </a:rPr>
              <a:t>http://uk.wikipedia.org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Україномовний розділ відкритої багатомовної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мережевої   енциклопедії.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05596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544</TotalTime>
  <Words>687</Words>
  <Application>Microsoft Office PowerPoint</Application>
  <PresentationFormat>Экран (4:3)</PresentationFormat>
  <Paragraphs>100</Paragraphs>
  <Slides>7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Воздушный поток</vt:lpstr>
      <vt:lpstr>Формула</vt:lpstr>
      <vt:lpstr>Презентация PowerPoint</vt:lpstr>
      <vt:lpstr>Презентация PowerPoint</vt:lpstr>
      <vt:lpstr>У Вавилоні 4000 років тому використовували одиничні дроби із знаменниками  60, 602,603,…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Инна </cp:lastModifiedBy>
  <cp:revision>35</cp:revision>
  <dcterms:created xsi:type="dcterms:W3CDTF">1601-01-01T00:00:00Z</dcterms:created>
  <dcterms:modified xsi:type="dcterms:W3CDTF">2013-04-26T10:12:50Z</dcterms:modified>
</cp:coreProperties>
</file>