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1"/>
  </p:notesMasterIdLst>
  <p:sldIdLst>
    <p:sldId id="256" r:id="rId2"/>
    <p:sldId id="258" r:id="rId3"/>
    <p:sldId id="260" r:id="rId4"/>
    <p:sldId id="257" r:id="rId5"/>
    <p:sldId id="261" r:id="rId6"/>
    <p:sldId id="262" r:id="rId7"/>
    <p:sldId id="263" r:id="rId8"/>
    <p:sldId id="264" r:id="rId9"/>
    <p:sldId id="265"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80" y="-96"/>
      </p:cViewPr>
      <p:guideLst>
        <p:guide orient="horz" pos="2160"/>
        <p:guide pos="2880"/>
      </p:guideLst>
    </p:cSldViewPr>
  </p:slideViewPr>
  <p:notesTextViewPr>
    <p:cViewPr>
      <p:scale>
        <a:sx n="100" d="100"/>
        <a:sy n="100" d="100"/>
      </p:scale>
      <p:origin x="0" y="99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8A7422-DFDF-4B2D-9787-654C5DE7E634}" type="datetimeFigureOut">
              <a:rPr lang="ru-RU" smtClean="0"/>
              <a:t>26.04.2013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891701-0DC9-4BDF-949B-7C7A59318921}" type="slidenum">
              <a:rPr lang="ru-RU" smtClean="0"/>
              <a:t>‹#›</a:t>
            </a:fld>
            <a:endParaRPr lang="ru-RU"/>
          </a:p>
        </p:txBody>
      </p:sp>
    </p:spTree>
    <p:extLst>
      <p:ext uri="{BB962C8B-B14F-4D97-AF65-F5344CB8AC3E}">
        <p14:creationId xmlns:p14="http://schemas.microsoft.com/office/powerpoint/2010/main" val="2328845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eaLnBrk="1" hangingPunct="1">
              <a:spcBef>
                <a:spcPct val="0"/>
              </a:spcBef>
            </a:pPr>
            <a:r>
              <a:rPr lang="uk-UA" sz="1200" dirty="0" smtClean="0">
                <a:latin typeface="Times New Roman" pitchFamily="18" charset="0"/>
                <a:cs typeface="Times New Roman" pitchFamily="18" charset="0"/>
              </a:rPr>
              <a:t>На території України виявлено 25 археологічних культур: від другої половини </a:t>
            </a:r>
            <a:r>
              <a:rPr lang="en-US" sz="1200" dirty="0" smtClean="0">
                <a:latin typeface="Times New Roman" pitchFamily="18" charset="0"/>
                <a:cs typeface="Times New Roman" pitchFamily="18" charset="0"/>
              </a:rPr>
              <a:t>VI</a:t>
            </a:r>
            <a:r>
              <a:rPr lang="uk-UA" sz="1200" dirty="0" smtClean="0">
                <a:latin typeface="Times New Roman" pitchFamily="18" charset="0"/>
                <a:cs typeface="Times New Roman" pitchFamily="18" charset="0"/>
              </a:rPr>
              <a:t> тисячоліття до н.е. до </a:t>
            </a:r>
            <a:r>
              <a:rPr lang="en-US" sz="1200" dirty="0" smtClean="0">
                <a:latin typeface="Times New Roman" pitchFamily="18" charset="0"/>
                <a:cs typeface="Times New Roman" pitchFamily="18" charset="0"/>
              </a:rPr>
              <a:t>V</a:t>
            </a:r>
            <a:r>
              <a:rPr lang="uk-UA" sz="1200" dirty="0" smtClean="0">
                <a:latin typeface="Times New Roman" pitchFamily="18" charset="0"/>
                <a:cs typeface="Times New Roman" pitchFamily="18" charset="0"/>
              </a:rPr>
              <a:t> століття н.е.  В період </a:t>
            </a:r>
            <a:r>
              <a:rPr lang="uk-UA" sz="1200" dirty="0" err="1" smtClean="0">
                <a:latin typeface="Times New Roman" pitchFamily="18" charset="0"/>
                <a:cs typeface="Times New Roman" pitchFamily="18" charset="0"/>
              </a:rPr>
              <a:t>мідно-кам</a:t>
            </a:r>
            <a:r>
              <a:rPr lang="ru-RU" sz="1200" dirty="0" smtClean="0">
                <a:latin typeface="Times New Roman" pitchFamily="18" charset="0"/>
                <a:cs typeface="Times New Roman" pitchFamily="18" charset="0"/>
              </a:rPr>
              <a:t>’</a:t>
            </a:r>
            <a:r>
              <a:rPr lang="uk-UA" sz="1200" dirty="0" err="1" smtClean="0">
                <a:latin typeface="Times New Roman" pitchFamily="18" charset="0"/>
                <a:cs typeface="Times New Roman" pitchFamily="18" charset="0"/>
              </a:rPr>
              <a:t>яного</a:t>
            </a:r>
            <a:r>
              <a:rPr lang="uk-UA" sz="1200" dirty="0" smtClean="0">
                <a:latin typeface="Times New Roman" pitchFamily="18" charset="0"/>
                <a:cs typeface="Times New Roman" pitchFamily="18" charset="0"/>
              </a:rPr>
              <a:t> віку – енеоліту (від 4 тис. до 3 тис. рр. до н.е.) на території України склалася яскрава трипільська культура (назва від с. Трипілля на Київщині). Орнаменти на знайденому посуді трипільців відрізняються складною і геометричною точністю, зокрема  кола і спіралі. Дуже цікавим елементом трипільської культури є архітектура. Будували вони величезні по тих мірках мегаполіси. Будиночки були від </a:t>
            </a:r>
            <a:r>
              <a:rPr lang="uk-UA" sz="1200" dirty="0" err="1" smtClean="0">
                <a:latin typeface="Times New Roman" pitchFamily="18" charset="0"/>
                <a:cs typeface="Times New Roman" pitchFamily="18" charset="0"/>
              </a:rPr>
              <a:t>напівзаглиблених</a:t>
            </a:r>
            <a:r>
              <a:rPr lang="uk-UA" sz="1200" dirty="0" smtClean="0">
                <a:latin typeface="Times New Roman" pitchFamily="18" charset="0"/>
                <a:cs typeface="Times New Roman" pitchFamily="18" charset="0"/>
              </a:rPr>
              <a:t> до двоповерхових площею  70-150 квадратів, булі і храми по 500 квадратів. </a:t>
            </a:r>
            <a:endParaRPr lang="ru-RU" sz="1200" dirty="0" smtClean="0">
              <a:latin typeface="Times New Roman" pitchFamily="18" charset="0"/>
              <a:cs typeface="Times New Roman" pitchFamily="18" charset="0"/>
            </a:endParaRPr>
          </a:p>
          <a:p>
            <a:pPr algn="just" eaLnBrk="1" hangingPunct="1">
              <a:spcBef>
                <a:spcPct val="0"/>
              </a:spcBef>
            </a:pPr>
            <a:r>
              <a:rPr lang="uk-UA" sz="1200" dirty="0" smtClean="0">
                <a:latin typeface="Times New Roman" pitchFamily="18" charset="0"/>
                <a:cs typeface="Times New Roman" pitchFamily="18" charset="0"/>
              </a:rPr>
              <a:t>З матеріалу використовували глину, солому  і дерево. Отже, вони були добре обізнані з геометрією.</a:t>
            </a:r>
            <a:endParaRPr lang="ru-RU" sz="1200" dirty="0" smtClean="0">
              <a:latin typeface="Times New Roman" pitchFamily="18" charset="0"/>
              <a:cs typeface="Times New Roman" pitchFamily="18" charset="0"/>
            </a:endParaRPr>
          </a:p>
          <a:p>
            <a:endParaRPr lang="ru-RU" dirty="0"/>
          </a:p>
        </p:txBody>
      </p:sp>
      <p:sp>
        <p:nvSpPr>
          <p:cNvPr id="4" name="Номер слайда 3"/>
          <p:cNvSpPr>
            <a:spLocks noGrp="1"/>
          </p:cNvSpPr>
          <p:nvPr>
            <p:ph type="sldNum" sz="quarter" idx="10"/>
          </p:nvPr>
        </p:nvSpPr>
        <p:spPr/>
        <p:txBody>
          <a:bodyPr/>
          <a:lstStyle/>
          <a:p>
            <a:fld id="{3C891701-0DC9-4BDF-949B-7C7A59318921}" type="slidenum">
              <a:rPr lang="ru-RU" smtClean="0"/>
              <a:t>2</a:t>
            </a:fld>
            <a:endParaRPr lang="ru-RU"/>
          </a:p>
        </p:txBody>
      </p:sp>
    </p:spTree>
    <p:extLst>
      <p:ext uri="{BB962C8B-B14F-4D97-AF65-F5344CB8AC3E}">
        <p14:creationId xmlns:p14="http://schemas.microsoft.com/office/powerpoint/2010/main" val="3186272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eaLnBrk="1" hangingPunct="1">
              <a:spcBef>
                <a:spcPct val="0"/>
              </a:spcBef>
            </a:pPr>
            <a:r>
              <a:rPr lang="uk-UA" sz="1200" dirty="0" smtClean="0">
                <a:latin typeface="Times New Roman" pitchFamily="18" charset="0"/>
                <a:cs typeface="Times New Roman" pitchFamily="18" charset="0"/>
              </a:rPr>
              <a:t>Найдавнішим пам’ятником математичних знань усієї епохи Київської Русі є математичний твір монаха </a:t>
            </a:r>
            <a:r>
              <a:rPr lang="uk-UA" sz="1200" dirty="0" err="1" smtClean="0">
                <a:latin typeface="Times New Roman" pitchFamily="18" charset="0"/>
                <a:cs typeface="Times New Roman" pitchFamily="18" charset="0"/>
              </a:rPr>
              <a:t>Кірика</a:t>
            </a:r>
            <a:r>
              <a:rPr lang="uk-UA" sz="1200" dirty="0" smtClean="0">
                <a:latin typeface="Times New Roman" pitchFamily="18" charset="0"/>
                <a:cs typeface="Times New Roman" pitchFamily="18" charset="0"/>
              </a:rPr>
              <a:t> Новгородського  (1136). Цей твір присвячено арифметико-хронологічним розрахункам.   В ньому автор показує, як визначати кількість років, місяців, тижнів, днів і годин, що пройшли від створення світу; кількість високосних років; кількість в році звичайних і місячних місяців, тижнів, днів і годин; кількість годин в одному дні. Для визначення днів, на які припадають християнські свята.  Аналіз цього твору свідчить  про те, що його автор володів чотирма діями арифметики, знав дії з дробовими числами, мав уявлення про геометричну прогресію. </a:t>
            </a:r>
            <a:endParaRPr lang="ru-RU" sz="1200" dirty="0" smtClean="0">
              <a:latin typeface="Times New Roman" pitchFamily="18" charset="0"/>
              <a:cs typeface="Times New Roman" pitchFamily="18" charset="0"/>
            </a:endParaRPr>
          </a:p>
          <a:p>
            <a:pPr algn="just" eaLnBrk="1" hangingPunct="1">
              <a:spcBef>
                <a:spcPct val="0"/>
              </a:spcBef>
            </a:pPr>
            <a:r>
              <a:rPr lang="uk-UA" sz="1200" dirty="0" smtClean="0">
                <a:latin typeface="Times New Roman" pitchFamily="18" charset="0"/>
                <a:cs typeface="Times New Roman" pitchFamily="18" charset="0"/>
              </a:rPr>
              <a:t> </a:t>
            </a:r>
            <a:endParaRPr lang="ru-RU" sz="1200" dirty="0" smtClean="0">
              <a:latin typeface="Times New Roman" pitchFamily="18" charset="0"/>
              <a:cs typeface="Times New Roman" pitchFamily="18" charset="0"/>
            </a:endParaRPr>
          </a:p>
          <a:p>
            <a:pPr algn="just" eaLnBrk="1" hangingPunct="1">
              <a:spcBef>
                <a:spcPct val="0"/>
              </a:spcBef>
            </a:pPr>
            <a:r>
              <a:rPr lang="uk-UA" sz="1200" dirty="0" smtClean="0">
                <a:latin typeface="Times New Roman" pitchFamily="18" charset="0"/>
                <a:cs typeface="Times New Roman" pitchFamily="18" charset="0"/>
              </a:rPr>
              <a:t>Зодчі Київської Русі знали арифметику і геометрію. Вони використовували найпростіші відношення: 1:2, 2:3, 3:4, 4:5, 5:6, а </a:t>
            </a:r>
            <a:r>
              <a:rPr lang="uk-UA" sz="1200" dirty="0" err="1" smtClean="0">
                <a:latin typeface="Times New Roman" pitchFamily="18" charset="0"/>
                <a:cs typeface="Times New Roman" pitchFamily="18" charset="0"/>
              </a:rPr>
              <a:t>тако</a:t>
            </a:r>
            <a:r>
              <a:rPr lang="ru-RU" sz="1200" dirty="0" smtClean="0">
                <a:latin typeface="Times New Roman" pitchFamily="18" charset="0"/>
                <a:cs typeface="Times New Roman" pitchFamily="18" charset="0"/>
              </a:rPr>
              <a:t>ж </a:t>
            </a:r>
            <a:r>
              <a:rPr lang="ru-RU" sz="1200" dirty="0" err="1" smtClean="0">
                <a:latin typeface="Times New Roman" pitchFamily="18" charset="0"/>
                <a:cs typeface="Times New Roman" pitchFamily="18" charset="0"/>
              </a:rPr>
              <a:t>золотий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переріз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Геометричні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знання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передавалися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здебільшого</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майстровими</a:t>
            </a:r>
            <a:r>
              <a:rPr lang="ru-RU" sz="1200" dirty="0" smtClean="0">
                <a:latin typeface="Times New Roman" pitchFamily="18" charset="0"/>
                <a:cs typeface="Times New Roman" pitchFamily="18" charset="0"/>
              </a:rPr>
              <a:t> людьми. </a:t>
            </a:r>
            <a:r>
              <a:rPr lang="uk-UA" sz="1200" dirty="0" smtClean="0">
                <a:latin typeface="Times New Roman" pitchFamily="18" charset="0"/>
                <a:cs typeface="Times New Roman" pitchFamily="18" charset="0"/>
              </a:rPr>
              <a:t>Б</a:t>
            </a:r>
            <a:r>
              <a:rPr lang="ru-RU" sz="1200" dirty="0" err="1" smtClean="0">
                <a:latin typeface="Times New Roman" pitchFamily="18" charset="0"/>
                <a:cs typeface="Times New Roman" pitchFamily="18" charset="0"/>
              </a:rPr>
              <a:t>удівельники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Київської</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Русі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вміли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будувати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прямі</a:t>
            </a:r>
            <a:r>
              <a:rPr lang="ru-RU" sz="1200" dirty="0" smtClean="0">
                <a:latin typeface="Times New Roman" pitchFamily="18" charset="0"/>
                <a:cs typeface="Times New Roman" pitchFamily="18" charset="0"/>
              </a:rPr>
              <a:t> кути, </a:t>
            </a:r>
            <a:r>
              <a:rPr lang="ru-RU" sz="1200" dirty="0" err="1" smtClean="0">
                <a:latin typeface="Times New Roman" pitchFamily="18" charset="0"/>
                <a:cs typeface="Times New Roman" pitchFamily="18" charset="0"/>
              </a:rPr>
              <a:t>проводити</a:t>
            </a:r>
            <a:r>
              <a:rPr lang="ru-RU" sz="1200" dirty="0" smtClean="0">
                <a:latin typeface="Times New Roman" pitchFamily="18" charset="0"/>
                <a:cs typeface="Times New Roman" pitchFamily="18" charset="0"/>
              </a:rPr>
              <a:t> кола, </a:t>
            </a:r>
            <a:r>
              <a:rPr lang="ru-RU" sz="1200" dirty="0" err="1" smtClean="0">
                <a:latin typeface="Times New Roman" pitchFamily="18" charset="0"/>
                <a:cs typeface="Times New Roman" pitchFamily="18" charset="0"/>
              </a:rPr>
              <a:t>ділити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їх</a:t>
            </a:r>
            <a:r>
              <a:rPr lang="ru-RU" sz="1200" dirty="0" smtClean="0">
                <a:latin typeface="Times New Roman" pitchFamily="18" charset="0"/>
                <a:cs typeface="Times New Roman" pitchFamily="18" charset="0"/>
              </a:rPr>
              <a:t> на </a:t>
            </a:r>
            <a:r>
              <a:rPr lang="ru-RU" sz="1200" dirty="0" err="1" smtClean="0">
                <a:latin typeface="Times New Roman" pitchFamily="18" charset="0"/>
                <a:cs typeface="Times New Roman" pitchFamily="18" charset="0"/>
              </a:rPr>
              <a:t>кілька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рівних</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частин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проводити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паралельні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прямі</a:t>
            </a:r>
            <a:r>
              <a:rPr lang="ru-RU" sz="1200" dirty="0" smtClean="0">
                <a:latin typeface="Times New Roman" pitchFamily="18" charset="0"/>
                <a:cs typeface="Times New Roman" pitchFamily="18" charset="0"/>
              </a:rPr>
              <a:t> і т. </a:t>
            </a:r>
            <a:r>
              <a:rPr lang="ru-RU" sz="1200" dirty="0" err="1" smtClean="0">
                <a:latin typeface="Times New Roman" pitchFamily="18" charset="0"/>
                <a:cs typeface="Times New Roman" pitchFamily="18" charset="0"/>
              </a:rPr>
              <a:t>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Ці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знання</a:t>
            </a:r>
            <a:r>
              <a:rPr lang="ru-RU" sz="1200" dirty="0" smtClean="0">
                <a:latin typeface="Times New Roman" pitchFamily="18" charset="0"/>
                <a:cs typeface="Times New Roman" pitchFamily="18" charset="0"/>
              </a:rPr>
              <a:t> передавались </a:t>
            </a:r>
            <a:r>
              <a:rPr lang="ru-RU" sz="1200" dirty="0" err="1" smtClean="0">
                <a:latin typeface="Times New Roman" pitchFamily="18" charset="0"/>
                <a:cs typeface="Times New Roman" pitchFamily="18" charset="0"/>
              </a:rPr>
              <a:t>від</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майстра</a:t>
            </a:r>
            <a:r>
              <a:rPr lang="ru-RU" sz="1200" dirty="0" smtClean="0">
                <a:latin typeface="Times New Roman" pitchFamily="18" charset="0"/>
                <a:cs typeface="Times New Roman" pitchFamily="18" charset="0"/>
              </a:rPr>
              <a:t> до </a:t>
            </a:r>
            <a:r>
              <a:rPr lang="ru-RU" sz="1200" dirty="0" err="1" smtClean="0">
                <a:latin typeface="Times New Roman" pitchFamily="18" charset="0"/>
                <a:cs typeface="Times New Roman" pitchFamily="18" charset="0"/>
              </a:rPr>
              <a:t>учня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індивідуально</a:t>
            </a:r>
            <a:r>
              <a:rPr lang="ru-RU" sz="1200" dirty="0" smtClean="0">
                <a:latin typeface="Times New Roman" pitchFamily="18" charset="0"/>
                <a:cs typeface="Times New Roman" pitchFamily="18" charset="0"/>
              </a:rPr>
              <a:t>, як </a:t>
            </a:r>
            <a:r>
              <a:rPr lang="ru-RU" sz="1200" dirty="0" err="1" smtClean="0">
                <a:latin typeface="Times New Roman" pitchFamily="18" charset="0"/>
                <a:cs typeface="Times New Roman" pitchFamily="18" charset="0"/>
              </a:rPr>
              <a:t>секрети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майстерності</a:t>
            </a:r>
            <a:r>
              <a:rPr lang="ru-RU" sz="1200" dirty="0" smtClean="0">
                <a:latin typeface="Times New Roman" pitchFamily="18" charset="0"/>
                <a:cs typeface="Times New Roman" pitchFamily="18" charset="0"/>
              </a:rPr>
              <a:t>. </a:t>
            </a:r>
          </a:p>
          <a:p>
            <a:pPr algn="just" eaLnBrk="1" hangingPunct="1">
              <a:spcBef>
                <a:spcPct val="0"/>
              </a:spcBef>
            </a:pPr>
            <a:endParaRPr lang="ru-RU" sz="1200" dirty="0" smtClean="0">
              <a:latin typeface="Times New Roman" pitchFamily="18" charset="0"/>
              <a:cs typeface="Times New Roman" pitchFamily="18" charset="0"/>
            </a:endParaRPr>
          </a:p>
          <a:p>
            <a:endParaRPr lang="ru-RU" dirty="0"/>
          </a:p>
        </p:txBody>
      </p:sp>
      <p:sp>
        <p:nvSpPr>
          <p:cNvPr id="4" name="Номер слайда 3"/>
          <p:cNvSpPr>
            <a:spLocks noGrp="1"/>
          </p:cNvSpPr>
          <p:nvPr>
            <p:ph type="sldNum" sz="quarter" idx="10"/>
          </p:nvPr>
        </p:nvSpPr>
        <p:spPr/>
        <p:txBody>
          <a:bodyPr/>
          <a:lstStyle/>
          <a:p>
            <a:fld id="{3C891701-0DC9-4BDF-949B-7C7A59318921}" type="slidenum">
              <a:rPr lang="ru-RU" smtClean="0"/>
              <a:t>3</a:t>
            </a:fld>
            <a:endParaRPr lang="ru-RU"/>
          </a:p>
        </p:txBody>
      </p:sp>
    </p:spTree>
    <p:extLst>
      <p:ext uri="{BB962C8B-B14F-4D97-AF65-F5344CB8AC3E}">
        <p14:creationId xmlns:p14="http://schemas.microsoft.com/office/powerpoint/2010/main" val="1865032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eaLnBrk="1" hangingPunct="1">
              <a:spcBef>
                <a:spcPct val="0"/>
              </a:spcBef>
            </a:pPr>
            <a:r>
              <a:rPr lang="uk-UA" sz="1200" dirty="0" smtClean="0">
                <a:latin typeface="Times New Roman" pitchFamily="18" charset="0"/>
                <a:cs typeface="Times New Roman" pitchFamily="18" charset="0"/>
              </a:rPr>
              <a:t>Як свідчать стародавні пам’ятки історії, давні слов’яни користувались  алфавітною нумерацією. Слов’янська кирилівська нумерація будувалась аналогічно до грецької (іонійської) на основі алфавіту (кирилиці) і складалася з 27 головних символів для позначення одиниць, десятків і сотень.  </a:t>
            </a:r>
            <a:r>
              <a:rPr lang="ru-RU" sz="1200" dirty="0" smtClean="0">
                <a:latin typeface="Times New Roman" pitchFamily="18" charset="0"/>
                <a:cs typeface="Times New Roman" pitchFamily="18" charset="0"/>
              </a:rPr>
              <a:t>Для </a:t>
            </a:r>
            <a:r>
              <a:rPr lang="ru-RU" sz="1200" dirty="0" err="1" smtClean="0">
                <a:latin typeface="Times New Roman" pitchFamily="18" charset="0"/>
                <a:cs typeface="Times New Roman" pitchFamily="18" charset="0"/>
              </a:rPr>
              <a:t>відмінності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символів</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що</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виражають</a:t>
            </a:r>
            <a:r>
              <a:rPr lang="ru-RU" sz="1200" dirty="0" smtClean="0">
                <a:latin typeface="Times New Roman" pitchFamily="18" charset="0"/>
                <a:cs typeface="Times New Roman" pitchFamily="18" charset="0"/>
              </a:rPr>
              <a:t> числа </a:t>
            </a:r>
            <a:r>
              <a:rPr lang="ru-RU" sz="1200" dirty="0" err="1" smtClean="0">
                <a:latin typeface="Times New Roman" pitchFamily="18" charset="0"/>
                <a:cs typeface="Times New Roman" pitchFamily="18" charset="0"/>
              </a:rPr>
              <a:t>від</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літер</a:t>
            </a:r>
            <a:r>
              <a:rPr lang="ru-RU" sz="1200" dirty="0" smtClean="0">
                <a:latin typeface="Times New Roman" pitchFamily="18" charset="0"/>
                <a:cs typeface="Times New Roman" pitchFamily="18" charset="0"/>
              </a:rPr>
              <a:t> над ними ставили знак </a:t>
            </a:r>
            <a:r>
              <a:rPr lang="ru-RU" sz="1200" dirty="0" smtClean="0">
                <a:latin typeface="Times New Roman" pitchFamily="18" charset="0"/>
                <a:cs typeface="Times New Roman" pitchFamily="18" charset="0"/>
                <a:sym typeface="Symbol" pitchFamily="18" charset="2"/>
              </a:rPr>
              <a:t></a:t>
            </a:r>
            <a:r>
              <a:rPr lang="ru-RU" sz="1200" dirty="0" smtClean="0">
                <a:latin typeface="Times New Roman" pitchFamily="18" charset="0"/>
                <a:cs typeface="Times New Roman" pitchFamily="18" charset="0"/>
              </a:rPr>
              <a:t> </a:t>
            </a:r>
            <a:r>
              <a:rPr lang="uk-UA" sz="1200" dirty="0" smtClean="0">
                <a:latin typeface="Times New Roman" pitchFamily="18" charset="0"/>
                <a:cs typeface="Times New Roman" pitchFamily="18" charset="0"/>
              </a:rPr>
              <a:t>“</a:t>
            </a:r>
            <a:r>
              <a:rPr lang="ru-RU" sz="1200" dirty="0" smtClean="0">
                <a:latin typeface="Times New Roman" pitchFamily="18" charset="0"/>
                <a:cs typeface="Times New Roman" pitchFamily="18" charset="0"/>
              </a:rPr>
              <a:t>титло</a:t>
            </a:r>
            <a:r>
              <a:rPr lang="uk-UA" sz="1200" dirty="0" smtClean="0">
                <a:latin typeface="Times New Roman" pitchFamily="18" charset="0"/>
                <a:cs typeface="Times New Roman" pitchFamily="18" charset="0"/>
              </a:rPr>
              <a:t>”</a:t>
            </a:r>
            <a:r>
              <a:rPr lang="ru-RU" sz="1200" dirty="0" smtClean="0">
                <a:latin typeface="Times New Roman" pitchFamily="18" charset="0"/>
                <a:cs typeface="Times New Roman" pitchFamily="18" charset="0"/>
              </a:rPr>
              <a:t>. Не </a:t>
            </a:r>
            <a:r>
              <a:rPr lang="ru-RU" sz="1200" dirty="0" err="1" smtClean="0">
                <a:latin typeface="Times New Roman" pitchFamily="18" charset="0"/>
                <a:cs typeface="Times New Roman" pitchFamily="18" charset="0"/>
              </a:rPr>
              <a:t>використовувалась</a:t>
            </a:r>
            <a:r>
              <a:rPr lang="ru-RU" sz="1200" dirty="0" smtClean="0">
                <a:latin typeface="Times New Roman" pitchFamily="18" charset="0"/>
                <a:cs typeface="Times New Roman" pitchFamily="18" charset="0"/>
              </a:rPr>
              <a:t> у </a:t>
            </a:r>
            <a:r>
              <a:rPr lang="ru-RU" sz="1200" dirty="0" err="1" smtClean="0">
                <a:latin typeface="Times New Roman" pitchFamily="18" charset="0"/>
                <a:cs typeface="Times New Roman" pitchFamily="18" charset="0"/>
              </a:rPr>
              <a:t>якості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цифри</a:t>
            </a:r>
            <a:r>
              <a:rPr lang="ru-RU" sz="1200" dirty="0" smtClean="0">
                <a:latin typeface="Times New Roman" pitchFamily="18" charset="0"/>
                <a:cs typeface="Times New Roman" pitchFamily="18" charset="0"/>
              </a:rPr>
              <a:t> друга </a:t>
            </a:r>
            <a:r>
              <a:rPr lang="ru-RU" sz="1200" dirty="0" err="1" smtClean="0">
                <a:latin typeface="Times New Roman" pitchFamily="18" charset="0"/>
                <a:cs typeface="Times New Roman" pitchFamily="18" charset="0"/>
              </a:rPr>
              <a:t>літера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кирилиці</a:t>
            </a:r>
            <a:r>
              <a:rPr lang="ru-RU" sz="1200" dirty="0" smtClean="0">
                <a:latin typeface="Times New Roman" pitchFamily="18" charset="0"/>
                <a:cs typeface="Times New Roman" pitchFamily="18" charset="0"/>
              </a:rPr>
              <a:t> Б. Для </a:t>
            </a:r>
            <a:r>
              <a:rPr lang="ru-RU" sz="1200" dirty="0" err="1" smtClean="0">
                <a:latin typeface="Times New Roman" pitchFamily="18" charset="0"/>
                <a:cs typeface="Times New Roman" pitchFamily="18" charset="0"/>
              </a:rPr>
              <a:t>позначення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одиниць</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вищих</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розрядів</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існувала</a:t>
            </a:r>
            <a:r>
              <a:rPr lang="ru-RU" sz="1200" dirty="0" smtClean="0">
                <a:latin typeface="Times New Roman" pitchFamily="18" charset="0"/>
                <a:cs typeface="Times New Roman" pitchFamily="18" charset="0"/>
              </a:rPr>
              <a:t> система </a:t>
            </a:r>
            <a:r>
              <a:rPr lang="ru-RU" sz="1200" dirty="0" err="1" smtClean="0">
                <a:latin typeface="Times New Roman" pitchFamily="18" charset="0"/>
                <a:cs typeface="Times New Roman" pitchFamily="18" charset="0"/>
              </a:rPr>
              <a:t>допоміжних</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символів</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які</a:t>
            </a:r>
            <a:r>
              <a:rPr lang="ru-RU" sz="1200" dirty="0" smtClean="0">
                <a:latin typeface="Times New Roman" pitchFamily="18" charset="0"/>
                <a:cs typeface="Times New Roman" pitchFamily="18" charset="0"/>
              </a:rPr>
              <a:t> означали: 10</a:t>
            </a:r>
            <a:r>
              <a:rPr lang="ru-RU" sz="1200" baseline="30000" dirty="0" smtClean="0">
                <a:latin typeface="Times New Roman" pitchFamily="18" charset="0"/>
                <a:cs typeface="Times New Roman" pitchFamily="18" charset="0"/>
              </a:rPr>
              <a:t>3</a:t>
            </a:r>
            <a:r>
              <a:rPr lang="ru-RU" sz="1200" dirty="0" smtClean="0">
                <a:latin typeface="Times New Roman" pitchFamily="18" charset="0"/>
                <a:cs typeface="Times New Roman" pitchFamily="18" charset="0"/>
                <a:sym typeface="Symbol" pitchFamily="18" charset="2"/>
              </a:rPr>
              <a:t></a:t>
            </a:r>
            <a:r>
              <a:rPr lang="ru-RU" sz="1200" dirty="0" smtClean="0">
                <a:latin typeface="Times New Roman" pitchFamily="18" charset="0"/>
                <a:cs typeface="Times New Roman" pitchFamily="18" charset="0"/>
              </a:rPr>
              <a:t>тисяча, 10</a:t>
            </a:r>
            <a:r>
              <a:rPr lang="ru-RU" sz="1200" baseline="30000" dirty="0" smtClean="0">
                <a:latin typeface="Times New Roman" pitchFamily="18" charset="0"/>
                <a:cs typeface="Times New Roman" pitchFamily="18" charset="0"/>
              </a:rPr>
              <a:t>6</a:t>
            </a:r>
            <a:r>
              <a:rPr lang="ru-RU" sz="1200" dirty="0" smtClean="0">
                <a:latin typeface="Times New Roman" pitchFamily="18" charset="0"/>
                <a:cs typeface="Times New Roman" pitchFamily="18" charset="0"/>
              </a:rPr>
              <a:t> – тьма, 10</a:t>
            </a:r>
            <a:r>
              <a:rPr lang="ru-RU" sz="1200" baseline="30000" dirty="0" smtClean="0">
                <a:latin typeface="Times New Roman" pitchFamily="18" charset="0"/>
                <a:cs typeface="Times New Roman" pitchFamily="18" charset="0"/>
              </a:rPr>
              <a:t>12</a:t>
            </a:r>
            <a:r>
              <a:rPr lang="ru-RU" sz="1200" dirty="0" smtClean="0">
                <a:latin typeface="Times New Roman" pitchFamily="18" charset="0"/>
                <a:cs typeface="Times New Roman" pitchFamily="18" charset="0"/>
              </a:rPr>
              <a:t> – </a:t>
            </a:r>
            <a:r>
              <a:rPr lang="ru-RU" sz="1200" dirty="0" err="1" smtClean="0">
                <a:latin typeface="Times New Roman" pitchFamily="18" charset="0"/>
                <a:cs typeface="Times New Roman" pitchFamily="18" charset="0"/>
              </a:rPr>
              <a:t>легіон</a:t>
            </a:r>
            <a:r>
              <a:rPr lang="ru-RU" sz="1200" dirty="0" smtClean="0">
                <a:latin typeface="Times New Roman" pitchFamily="18" charset="0"/>
                <a:cs typeface="Times New Roman" pitchFamily="18" charset="0"/>
              </a:rPr>
              <a:t> , 10</a:t>
            </a:r>
            <a:r>
              <a:rPr lang="ru-RU" sz="1200" baseline="30000" dirty="0" smtClean="0">
                <a:latin typeface="Times New Roman" pitchFamily="18" charset="0"/>
                <a:cs typeface="Times New Roman" pitchFamily="18" charset="0"/>
              </a:rPr>
              <a:t>24</a:t>
            </a:r>
            <a:r>
              <a:rPr lang="ru-RU" sz="1200" dirty="0" smtClean="0">
                <a:latin typeface="Times New Roman" pitchFamily="18" charset="0"/>
                <a:cs typeface="Times New Roman" pitchFamily="18" charset="0"/>
              </a:rPr>
              <a:t> – </a:t>
            </a:r>
            <a:r>
              <a:rPr lang="ru-RU" sz="1200" dirty="0" err="1" smtClean="0">
                <a:latin typeface="Times New Roman" pitchFamily="18" charset="0"/>
                <a:cs typeface="Times New Roman" pitchFamily="18" charset="0"/>
              </a:rPr>
              <a:t>леодр</a:t>
            </a:r>
            <a:r>
              <a:rPr lang="ru-RU" sz="1200" dirty="0" smtClean="0">
                <a:latin typeface="Times New Roman" pitchFamily="18" charset="0"/>
                <a:cs typeface="Times New Roman" pitchFamily="18" charset="0"/>
              </a:rPr>
              <a:t>, 10</a:t>
            </a:r>
            <a:r>
              <a:rPr lang="ru-RU" sz="1200" baseline="30000" dirty="0" smtClean="0">
                <a:latin typeface="Times New Roman" pitchFamily="18" charset="0"/>
                <a:cs typeface="Times New Roman" pitchFamily="18" charset="0"/>
              </a:rPr>
              <a:t>48</a:t>
            </a:r>
            <a:r>
              <a:rPr lang="ru-RU" sz="1200" dirty="0" smtClean="0">
                <a:latin typeface="Times New Roman" pitchFamily="18" charset="0"/>
                <a:cs typeface="Times New Roman" pitchFamily="18" charset="0"/>
              </a:rPr>
              <a:t> – ворон.</a:t>
            </a:r>
          </a:p>
          <a:p>
            <a:pPr algn="just" eaLnBrk="1" hangingPunct="1">
              <a:spcBef>
                <a:spcPct val="0"/>
              </a:spcBef>
            </a:pPr>
            <a:endParaRPr lang="ru-RU" sz="1200" dirty="0" smtClean="0">
              <a:latin typeface="Times New Roman" pitchFamily="18" charset="0"/>
              <a:cs typeface="Times New Roman" pitchFamily="18" charset="0"/>
            </a:endParaRPr>
          </a:p>
          <a:p>
            <a:endParaRPr lang="ru-RU" dirty="0"/>
          </a:p>
        </p:txBody>
      </p:sp>
      <p:sp>
        <p:nvSpPr>
          <p:cNvPr id="4" name="Номер слайда 3"/>
          <p:cNvSpPr>
            <a:spLocks noGrp="1"/>
          </p:cNvSpPr>
          <p:nvPr>
            <p:ph type="sldNum" sz="quarter" idx="10"/>
          </p:nvPr>
        </p:nvSpPr>
        <p:spPr/>
        <p:txBody>
          <a:bodyPr/>
          <a:lstStyle/>
          <a:p>
            <a:fld id="{3C891701-0DC9-4BDF-949B-7C7A59318921}" type="slidenum">
              <a:rPr lang="ru-RU" smtClean="0"/>
              <a:t>4</a:t>
            </a:fld>
            <a:endParaRPr lang="ru-RU"/>
          </a:p>
        </p:txBody>
      </p:sp>
    </p:spTree>
    <p:extLst>
      <p:ext uri="{BB962C8B-B14F-4D97-AF65-F5344CB8AC3E}">
        <p14:creationId xmlns:p14="http://schemas.microsoft.com/office/powerpoint/2010/main" val="3902357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eaLnBrk="1" hangingPunct="1">
              <a:spcBef>
                <a:spcPct val="0"/>
              </a:spcBef>
            </a:pPr>
            <a:r>
              <a:rPr lang="uk-UA" sz="1200" dirty="0" smtClean="0">
                <a:latin typeface="Times New Roman" pitchFamily="18" charset="0"/>
                <a:cs typeface="Times New Roman" pitchFamily="18" charset="0"/>
              </a:rPr>
              <a:t>У Київській Русі були поширені такі одиниці довжини: “п</a:t>
            </a:r>
            <a:r>
              <a:rPr lang="ru-RU" sz="1200" dirty="0" smtClean="0">
                <a:latin typeface="Times New Roman" pitchFamily="18" charset="0"/>
                <a:cs typeface="Times New Roman" pitchFamily="18" charset="0"/>
              </a:rPr>
              <a:t>’</a:t>
            </a:r>
            <a:r>
              <a:rPr lang="uk-UA" sz="1200" dirty="0" err="1" smtClean="0">
                <a:latin typeface="Times New Roman" pitchFamily="18" charset="0"/>
                <a:cs typeface="Times New Roman" pitchFamily="18" charset="0"/>
              </a:rPr>
              <a:t>ядь</a:t>
            </a:r>
            <a:r>
              <a:rPr lang="uk-UA" sz="1200" dirty="0" smtClean="0">
                <a:latin typeface="Times New Roman" pitchFamily="18" charset="0"/>
                <a:cs typeface="Times New Roman" pitchFamily="18" charset="0"/>
              </a:rPr>
              <a:t>, чверть, лікоть, сажень, верста, поприще. П</a:t>
            </a:r>
            <a:r>
              <a:rPr lang="ru-RU" sz="1200" dirty="0" smtClean="0">
                <a:latin typeface="Times New Roman" pitchFamily="18" charset="0"/>
                <a:cs typeface="Times New Roman" pitchFamily="18" charset="0"/>
              </a:rPr>
              <a:t>’</a:t>
            </a:r>
            <a:r>
              <a:rPr lang="uk-UA" sz="1200" dirty="0" err="1" smtClean="0">
                <a:latin typeface="Times New Roman" pitchFamily="18" charset="0"/>
                <a:cs typeface="Times New Roman" pitchFamily="18" charset="0"/>
              </a:rPr>
              <a:t>ядь</a:t>
            </a:r>
            <a:r>
              <a:rPr lang="uk-UA" sz="1200" dirty="0" smtClean="0">
                <a:latin typeface="Times New Roman" pitchFamily="18" charset="0"/>
                <a:cs typeface="Times New Roman" pitchFamily="18" charset="0"/>
              </a:rPr>
              <a:t> – відстань від кінця великого пальця до вказівного, дорівнювала вона приблизно 19 см. Чверть або велика п</a:t>
            </a:r>
            <a:r>
              <a:rPr lang="ru-RU" sz="1200" dirty="0" smtClean="0">
                <a:latin typeface="Times New Roman" pitchFamily="18" charset="0"/>
                <a:cs typeface="Times New Roman" pitchFamily="18" charset="0"/>
              </a:rPr>
              <a:t>’</a:t>
            </a:r>
            <a:r>
              <a:rPr lang="uk-UA" sz="1200" dirty="0" err="1" smtClean="0">
                <a:latin typeface="Times New Roman" pitchFamily="18" charset="0"/>
                <a:cs typeface="Times New Roman" pitchFamily="18" charset="0"/>
              </a:rPr>
              <a:t>ядь</a:t>
            </a:r>
            <a:r>
              <a:rPr lang="uk-UA" sz="1200" dirty="0" smtClean="0">
                <a:latin typeface="Times New Roman" pitchFamily="18" charset="0"/>
                <a:cs typeface="Times New Roman" pitchFamily="18" charset="0"/>
              </a:rPr>
              <a:t> від кінця великого пальця до мізинця ( 23 см). Ліктем називалась відстань від кінця витягнутого середнього пальця руки до ліктьового згину, приблизно 46 см. Різних сажнів існувало біля десяти (від 151 см до 216 см). Верста дорівнювала приблизно 500 сажням. Об</a:t>
            </a:r>
            <a:r>
              <a:rPr lang="ru-RU" sz="1200" dirty="0" smtClean="0">
                <a:latin typeface="Times New Roman" pitchFamily="18" charset="0"/>
                <a:cs typeface="Times New Roman" pitchFamily="18" charset="0"/>
              </a:rPr>
              <a:t>’</a:t>
            </a:r>
            <a:r>
              <a:rPr lang="uk-UA" sz="1200" dirty="0" err="1" smtClean="0">
                <a:latin typeface="Times New Roman" pitchFamily="18" charset="0"/>
                <a:cs typeface="Times New Roman" pitchFamily="18" charset="0"/>
              </a:rPr>
              <a:t>єми</a:t>
            </a:r>
            <a:r>
              <a:rPr lang="uk-UA" sz="1200" dirty="0" smtClean="0">
                <a:latin typeface="Times New Roman" pitchFamily="18" charset="0"/>
                <a:cs typeface="Times New Roman" pitchFamily="18" charset="0"/>
              </a:rPr>
              <a:t> сипучих тіл виміряли </a:t>
            </a:r>
            <a:r>
              <a:rPr lang="uk-UA" sz="1200" dirty="0" err="1" smtClean="0">
                <a:latin typeface="Times New Roman" pitchFamily="18" charset="0"/>
                <a:cs typeface="Times New Roman" pitchFamily="18" charset="0"/>
              </a:rPr>
              <a:t>кадями</a:t>
            </a:r>
            <a:r>
              <a:rPr lang="uk-UA" sz="1200" dirty="0" smtClean="0">
                <a:latin typeface="Times New Roman" pitchFamily="18" charset="0"/>
                <a:cs typeface="Times New Roman" pitchFamily="18" charset="0"/>
              </a:rPr>
              <a:t>, половиками, </a:t>
            </a:r>
            <a:r>
              <a:rPr lang="uk-UA" sz="1200" dirty="0" err="1" smtClean="0">
                <a:latin typeface="Times New Roman" pitchFamily="18" charset="0"/>
                <a:cs typeface="Times New Roman" pitchFamily="18" charset="0"/>
              </a:rPr>
              <a:t>убороками</a:t>
            </a:r>
            <a:r>
              <a:rPr lang="uk-UA" sz="1200" dirty="0" smtClean="0">
                <a:latin typeface="Times New Roman" pitchFamily="18" charset="0"/>
                <a:cs typeface="Times New Roman" pitchFamily="18" charset="0"/>
              </a:rPr>
              <a:t>, </a:t>
            </a:r>
            <a:r>
              <a:rPr lang="uk-UA" sz="1200" dirty="0" err="1" smtClean="0">
                <a:latin typeface="Times New Roman" pitchFamily="18" charset="0"/>
                <a:cs typeface="Times New Roman" pitchFamily="18" charset="0"/>
              </a:rPr>
              <a:t>луканами</a:t>
            </a:r>
            <a:r>
              <a:rPr lang="uk-UA" sz="1200" dirty="0" smtClean="0">
                <a:latin typeface="Times New Roman" pitchFamily="18" charset="0"/>
                <a:cs typeface="Times New Roman" pitchFamily="18" charset="0"/>
              </a:rPr>
              <a:t>, а рідини – відрами, бочками і т.п.</a:t>
            </a:r>
            <a:endParaRPr lang="ru-RU" sz="1200" dirty="0" smtClean="0">
              <a:latin typeface="Times New Roman" pitchFamily="18" charset="0"/>
              <a:cs typeface="Times New Roman" pitchFamily="18" charset="0"/>
            </a:endParaRPr>
          </a:p>
          <a:p>
            <a:pPr algn="just" eaLnBrk="1" hangingPunct="1">
              <a:spcBef>
                <a:spcPct val="0"/>
              </a:spcBef>
            </a:pPr>
            <a:r>
              <a:rPr lang="ru-RU" sz="1200" dirty="0" smtClean="0">
                <a:latin typeface="Times New Roman" pitchFamily="18" charset="0"/>
                <a:cs typeface="Times New Roman" pitchFamily="18" charset="0"/>
              </a:rPr>
              <a:t> Головна </a:t>
            </a:r>
            <a:r>
              <a:rPr lang="ru-RU" sz="1200" dirty="0" err="1" smtClean="0">
                <a:latin typeface="Times New Roman" pitchFamily="18" charset="0"/>
                <a:cs typeface="Times New Roman" pitchFamily="18" charset="0"/>
              </a:rPr>
              <a:t>грошова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одиниця</a:t>
            </a:r>
            <a:r>
              <a:rPr lang="ru-RU" sz="1200" dirty="0" smtClean="0">
                <a:latin typeface="Times New Roman" pitchFamily="18" charset="0"/>
                <a:cs typeface="Times New Roman" pitchFamily="18" charset="0"/>
              </a:rPr>
              <a:t> – </a:t>
            </a:r>
            <a:r>
              <a:rPr lang="ru-RU" sz="1200" dirty="0" err="1" smtClean="0">
                <a:latin typeface="Times New Roman" pitchFamily="18" charset="0"/>
                <a:cs typeface="Times New Roman" pitchFamily="18" charset="0"/>
              </a:rPr>
              <a:t>гривня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була</a:t>
            </a:r>
            <a:r>
              <a:rPr lang="ru-RU" sz="1200" dirty="0" smtClean="0">
                <a:latin typeface="Times New Roman" pitchFamily="18" charset="0"/>
                <a:cs typeface="Times New Roman" pitchFamily="18" charset="0"/>
              </a:rPr>
              <a:t> і  вагою, і грошовою </a:t>
            </a:r>
            <a:r>
              <a:rPr lang="ru-RU" sz="1200" dirty="0" err="1" smtClean="0">
                <a:latin typeface="Times New Roman" pitchFamily="18" charset="0"/>
                <a:cs typeface="Times New Roman" pitchFamily="18" charset="0"/>
              </a:rPr>
              <a:t>одиницею</a:t>
            </a:r>
            <a:endParaRPr lang="ru-RU" sz="1200" dirty="0" smtClean="0">
              <a:latin typeface="Times New Roman" pitchFamily="18" charset="0"/>
              <a:cs typeface="Times New Roman" pitchFamily="18" charset="0"/>
            </a:endParaRPr>
          </a:p>
          <a:p>
            <a:pPr algn="just" eaLnBrk="1" hangingPunct="1">
              <a:spcBef>
                <a:spcPct val="0"/>
              </a:spcBef>
            </a:pPr>
            <a:endParaRPr lang="ru-RU" sz="1200" dirty="0" smtClean="0">
              <a:latin typeface="Times New Roman" pitchFamily="18" charset="0"/>
              <a:cs typeface="Times New Roman" pitchFamily="18" charset="0"/>
            </a:endParaRPr>
          </a:p>
          <a:p>
            <a:endParaRPr lang="ru-RU" dirty="0"/>
          </a:p>
        </p:txBody>
      </p:sp>
      <p:sp>
        <p:nvSpPr>
          <p:cNvPr id="4" name="Номер слайда 3"/>
          <p:cNvSpPr>
            <a:spLocks noGrp="1"/>
          </p:cNvSpPr>
          <p:nvPr>
            <p:ph type="sldNum" sz="quarter" idx="10"/>
          </p:nvPr>
        </p:nvSpPr>
        <p:spPr/>
        <p:txBody>
          <a:bodyPr/>
          <a:lstStyle/>
          <a:p>
            <a:fld id="{3C891701-0DC9-4BDF-949B-7C7A59318921}" type="slidenum">
              <a:rPr lang="ru-RU" smtClean="0"/>
              <a:t>5</a:t>
            </a:fld>
            <a:endParaRPr lang="ru-RU"/>
          </a:p>
        </p:txBody>
      </p:sp>
    </p:spTree>
    <p:extLst>
      <p:ext uri="{BB962C8B-B14F-4D97-AF65-F5344CB8AC3E}">
        <p14:creationId xmlns:p14="http://schemas.microsoft.com/office/powerpoint/2010/main" val="4223641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eaLnBrk="1" hangingPunct="1">
              <a:spcBef>
                <a:spcPct val="0"/>
              </a:spcBef>
            </a:pPr>
            <a:r>
              <a:rPr lang="uk-UA" sz="1200" dirty="0" smtClean="0">
                <a:latin typeface="Times New Roman" pitchFamily="18" charset="0"/>
                <a:cs typeface="Times New Roman" pitchFamily="18" charset="0"/>
              </a:rPr>
              <a:t>Острозька школа (академія) — перший вищий навчальний заклад у Східній Європі, найстарша українська науково-освітня установа, заснована у 1576 році князем Острозьким. Серед семи наук, що там викладалися були арифметика та геометрія. Викладав математику польський вчений Іван </a:t>
            </a:r>
            <a:r>
              <a:rPr lang="uk-UA" sz="1200" dirty="0" err="1" smtClean="0">
                <a:latin typeface="Times New Roman" pitchFamily="18" charset="0"/>
                <a:cs typeface="Times New Roman" pitchFamily="18" charset="0"/>
              </a:rPr>
              <a:t>Лятос</a:t>
            </a:r>
            <a:r>
              <a:rPr lang="uk-UA" sz="1200" dirty="0" smtClean="0">
                <a:latin typeface="Times New Roman" pitchFamily="18" charset="0"/>
                <a:cs typeface="Times New Roman" pitchFamily="18" charset="0"/>
              </a:rPr>
              <a:t>. </a:t>
            </a:r>
            <a:endParaRPr lang="ru-RU" sz="1200" dirty="0" smtClean="0">
              <a:latin typeface="Times New Roman" pitchFamily="18" charset="0"/>
              <a:cs typeface="Times New Roman" pitchFamily="18" charset="0"/>
            </a:endParaRPr>
          </a:p>
          <a:p>
            <a:pPr algn="just" eaLnBrk="1" hangingPunct="1">
              <a:spcBef>
                <a:spcPct val="0"/>
              </a:spcBef>
            </a:pPr>
            <a:r>
              <a:rPr lang="uk-UA" sz="1200" dirty="0" smtClean="0">
                <a:latin typeface="Times New Roman" pitchFamily="18" charset="0"/>
                <a:cs typeface="Times New Roman" pitchFamily="18" charset="0"/>
              </a:rPr>
              <a:t> Центром становлення української науки стала Києво-Могилянська академія заснована у 1659 році  . Навчання відбувалося протягом 12 років. Арифметиці навчали в ІІ – </a:t>
            </a:r>
            <a:r>
              <a:rPr lang="en-US" sz="1200" dirty="0" smtClean="0">
                <a:latin typeface="Times New Roman" pitchFamily="18" charset="0"/>
                <a:cs typeface="Times New Roman" pitchFamily="18" charset="0"/>
              </a:rPr>
              <a:t>IV </a:t>
            </a:r>
            <a:r>
              <a:rPr lang="uk-UA" sz="1200" dirty="0" smtClean="0">
                <a:latin typeface="Times New Roman" pitchFamily="18" charset="0"/>
                <a:cs typeface="Times New Roman" pitchFamily="18" charset="0"/>
              </a:rPr>
              <a:t>класах, математику починали з </a:t>
            </a:r>
            <a:r>
              <a:rPr lang="en-US" sz="1200" dirty="0" smtClean="0">
                <a:latin typeface="Times New Roman" pitchFamily="18" charset="0"/>
                <a:cs typeface="Times New Roman" pitchFamily="18" charset="0"/>
              </a:rPr>
              <a:t>V </a:t>
            </a:r>
            <a:r>
              <a:rPr lang="uk-UA" sz="1200" dirty="0" smtClean="0">
                <a:latin typeface="Times New Roman" pitchFamily="18" charset="0"/>
                <a:cs typeface="Times New Roman" pitchFamily="18" charset="0"/>
              </a:rPr>
              <a:t>класу.</a:t>
            </a:r>
            <a:endParaRPr lang="ru-RU" sz="1200" dirty="0" smtClean="0">
              <a:latin typeface="Times New Roman" pitchFamily="18" charset="0"/>
              <a:cs typeface="Times New Roman" pitchFamily="18" charset="0"/>
            </a:endParaRPr>
          </a:p>
          <a:p>
            <a:pPr algn="just" eaLnBrk="1" hangingPunct="1">
              <a:spcBef>
                <a:spcPct val="0"/>
              </a:spcBef>
            </a:pPr>
            <a:r>
              <a:rPr lang="uk-UA" sz="1200" dirty="0" smtClean="0">
                <a:latin typeface="Times New Roman" pitchFamily="18" charset="0"/>
                <a:cs typeface="Times New Roman" pitchFamily="18" charset="0"/>
              </a:rPr>
              <a:t> З 1711 по 1716 рік ректором Київської академії був </a:t>
            </a:r>
            <a:r>
              <a:rPr lang="uk-UA" sz="1200" b="1" dirty="0" smtClean="0">
                <a:latin typeface="Times New Roman" pitchFamily="18" charset="0"/>
                <a:cs typeface="Times New Roman" pitchFamily="18" charset="0"/>
              </a:rPr>
              <a:t>Феофан Прокопович</a:t>
            </a:r>
            <a:r>
              <a:rPr lang="uk-UA" sz="1200" dirty="0" smtClean="0">
                <a:latin typeface="Times New Roman" pitchFamily="18" charset="0"/>
                <a:cs typeface="Times New Roman" pitchFamily="18" charset="0"/>
              </a:rPr>
              <a:t> (1681 – 1736) – один з видатних діячів науки, культури і освіти в Україні на початку </a:t>
            </a:r>
            <a:r>
              <a:rPr lang="en-US" sz="1200" dirty="0" smtClean="0">
                <a:latin typeface="Times New Roman" pitchFamily="18" charset="0"/>
                <a:cs typeface="Times New Roman" pitchFamily="18" charset="0"/>
              </a:rPr>
              <a:t>XVIII </a:t>
            </a:r>
            <a:r>
              <a:rPr lang="uk-UA" sz="1200" dirty="0" smtClean="0">
                <a:latin typeface="Times New Roman" pitchFamily="18" charset="0"/>
                <a:cs typeface="Times New Roman" pitchFamily="18" charset="0"/>
              </a:rPr>
              <a:t>ст. Його лекції з математики  були першим вітчизняним курсом з цієї дисципліни, побудованим на науковій основі. Його курс математики складався з двох розділів: арифметики і геометрії. Праця Феофана Прокоповича під заголовком "Арифметика і геометрія», збереглася в двох примірниках латинською мовою. З нею можна ознайомитися і Інституті рукописів Центральної наукової бібліотеки імені В. І. Вернадського НАН України.</a:t>
            </a:r>
            <a:endParaRPr lang="ru-RU" sz="1200" dirty="0" smtClean="0">
              <a:latin typeface="Times New Roman" pitchFamily="18" charset="0"/>
              <a:cs typeface="Times New Roman" pitchFamily="18" charset="0"/>
            </a:endParaRPr>
          </a:p>
          <a:p>
            <a:endParaRPr lang="ru-RU" dirty="0"/>
          </a:p>
        </p:txBody>
      </p:sp>
      <p:sp>
        <p:nvSpPr>
          <p:cNvPr id="4" name="Номер слайда 3"/>
          <p:cNvSpPr>
            <a:spLocks noGrp="1"/>
          </p:cNvSpPr>
          <p:nvPr>
            <p:ph type="sldNum" sz="quarter" idx="10"/>
          </p:nvPr>
        </p:nvSpPr>
        <p:spPr/>
        <p:txBody>
          <a:bodyPr/>
          <a:lstStyle/>
          <a:p>
            <a:fld id="{3C891701-0DC9-4BDF-949B-7C7A59318921}" type="slidenum">
              <a:rPr lang="ru-RU" smtClean="0"/>
              <a:t>6</a:t>
            </a:fld>
            <a:endParaRPr lang="ru-RU"/>
          </a:p>
        </p:txBody>
      </p:sp>
    </p:spTree>
    <p:extLst>
      <p:ext uri="{BB962C8B-B14F-4D97-AF65-F5344CB8AC3E}">
        <p14:creationId xmlns:p14="http://schemas.microsoft.com/office/powerpoint/2010/main" val="336194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eaLnBrk="1" hangingPunct="1">
              <a:spcBef>
                <a:spcPct val="0"/>
              </a:spcBef>
            </a:pPr>
            <a:r>
              <a:rPr lang="uk-UA" sz="1200" dirty="0" smtClean="0">
                <a:latin typeface="Times New Roman" pitchFamily="18" charset="0"/>
                <a:cs typeface="Times New Roman" pitchFamily="18" charset="0"/>
              </a:rPr>
              <a:t>Першою математичною книгою, що мала широке визнання і відіграла велику роль у розвитку математичного мислення в Росії, була «Арифметика» Л.П. Магницького. </a:t>
            </a:r>
            <a:endParaRPr lang="ru-RU" sz="1200" dirty="0" smtClean="0">
              <a:latin typeface="Times New Roman" pitchFamily="18" charset="0"/>
              <a:cs typeface="Times New Roman" pitchFamily="18" charset="0"/>
            </a:endParaRPr>
          </a:p>
          <a:p>
            <a:pPr algn="just" eaLnBrk="1" hangingPunct="1">
              <a:spcBef>
                <a:spcPct val="0"/>
              </a:spcBef>
            </a:pPr>
            <a:r>
              <a:rPr lang="uk-UA" sz="1200" dirty="0" smtClean="0">
                <a:latin typeface="Times New Roman" pitchFamily="18" charset="0"/>
                <a:cs typeface="Times New Roman" pitchFamily="18" charset="0"/>
              </a:rPr>
              <a:t>Леонтій Пилипович Магницький був одним із найосвіченіших людей у Росії свого часу. Він добре знав математику, інженерну справу, читав у першоджерелах грецькою, німецькою, голландською і італійською мовами. </a:t>
            </a:r>
            <a:endParaRPr lang="ru-RU" sz="1200" dirty="0" smtClean="0">
              <a:latin typeface="Times New Roman" pitchFamily="18" charset="0"/>
              <a:cs typeface="Times New Roman" pitchFamily="18" charset="0"/>
            </a:endParaRPr>
          </a:p>
          <a:p>
            <a:pPr algn="just" eaLnBrk="1" hangingPunct="1">
              <a:spcBef>
                <a:spcPct val="0"/>
              </a:spcBef>
            </a:pPr>
            <a:r>
              <a:rPr lang="uk-UA" sz="1200" dirty="0" smtClean="0">
                <a:latin typeface="Times New Roman" pitchFamily="18" charset="0"/>
                <a:cs typeface="Times New Roman" pitchFamily="18" charset="0"/>
              </a:rPr>
              <a:t>У 1701 році Петро І наказав відкрити  в Москві школу математичних і навігаційних наук. Викладачів запросили із за кордону. Серед вчителів школи був російський - Леонтій Пилипович Магницький. Йому було наказано скласти підручник з арифметики. Цей підручник було видано у 1703 році. Протягом 50 років «Арифметика» Магницького була основним підручник з вивчення математики в Росії. Магницький до самої смерті був вчителем </a:t>
            </a:r>
            <a:r>
              <a:rPr lang="uk-UA" sz="1200" dirty="0" err="1" smtClean="0">
                <a:latin typeface="Times New Roman" pitchFamily="18" charset="0"/>
                <a:cs typeface="Times New Roman" pitchFamily="18" charset="0"/>
              </a:rPr>
              <a:t>навігацької</a:t>
            </a:r>
            <a:r>
              <a:rPr lang="uk-UA" sz="1200" dirty="0" smtClean="0">
                <a:latin typeface="Times New Roman" pitchFamily="18" charset="0"/>
                <a:cs typeface="Times New Roman" pitchFamily="18" charset="0"/>
              </a:rPr>
              <a:t> школи.</a:t>
            </a:r>
            <a:endParaRPr lang="ru-RU" sz="1200" dirty="0" smtClean="0">
              <a:latin typeface="Times New Roman" pitchFamily="18" charset="0"/>
              <a:cs typeface="Times New Roman" pitchFamily="18" charset="0"/>
            </a:endParaRPr>
          </a:p>
          <a:p>
            <a:pPr algn="just" eaLnBrk="1" hangingPunct="1">
              <a:spcBef>
                <a:spcPct val="0"/>
              </a:spcBef>
            </a:pPr>
            <a:endParaRPr lang="ru-RU" sz="1200" smtClean="0">
              <a:latin typeface="Times New Roman" pitchFamily="18" charset="0"/>
              <a:cs typeface="Times New Roman" pitchFamily="18" charset="0"/>
            </a:endParaRPr>
          </a:p>
          <a:p>
            <a:endParaRPr lang="ru-RU"/>
          </a:p>
        </p:txBody>
      </p:sp>
      <p:sp>
        <p:nvSpPr>
          <p:cNvPr id="4" name="Номер слайда 3"/>
          <p:cNvSpPr>
            <a:spLocks noGrp="1"/>
          </p:cNvSpPr>
          <p:nvPr>
            <p:ph type="sldNum" sz="quarter" idx="10"/>
          </p:nvPr>
        </p:nvSpPr>
        <p:spPr/>
        <p:txBody>
          <a:bodyPr/>
          <a:lstStyle/>
          <a:p>
            <a:fld id="{3C891701-0DC9-4BDF-949B-7C7A59318921}" type="slidenum">
              <a:rPr lang="ru-RU" smtClean="0"/>
              <a:t>7</a:t>
            </a:fld>
            <a:endParaRPr lang="ru-RU"/>
          </a:p>
        </p:txBody>
      </p:sp>
    </p:spTree>
    <p:extLst>
      <p:ext uri="{BB962C8B-B14F-4D97-AF65-F5344CB8AC3E}">
        <p14:creationId xmlns:p14="http://schemas.microsoft.com/office/powerpoint/2010/main" val="698167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smtClean="0"/>
          </a:p>
        </p:txBody>
      </p:sp>
      <p:sp>
        <p:nvSpPr>
          <p:cNvPr id="1310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B4BA4C1E-BFD3-41F2-B91C-963F7D80396F}" type="slidenum">
              <a:rPr lang="ru-RU" smtClean="0"/>
              <a:pPr eaLnBrk="1" hangingPunct="1"/>
              <a:t>8</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E3B83C2B-2534-493F-9B20-45620941056C}" type="slidenum">
              <a:rPr lang="ru-RU" smtClean="0"/>
              <a:pPr eaLnBrk="1" hangingPunct="1"/>
              <a:t>9</a:t>
            </a:fld>
            <a:endParaRPr lang="ru-RU" smtClean="0"/>
          </a:p>
        </p:txBody>
      </p:sp>
      <p:sp>
        <p:nvSpPr>
          <p:cNvPr id="164868" name="Заметки 1"/>
          <p:cNvSpPr>
            <a:spLocks noGrp="1"/>
          </p:cNvSpPr>
          <p:nvPr/>
        </p:nvSpPr>
        <p:spPr bwMode="auto">
          <a:xfrm>
            <a:off x="685800" y="4343583"/>
            <a:ext cx="5486400" cy="4114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30000"/>
              </a:spcBef>
            </a:pPr>
            <a:endParaRPr lang="ru-RU"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26.04.2013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26.04.2013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26.04.2013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26.04.2013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26.04.2013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26.04.2013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26.04.2013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26.04.2013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26.04.2013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26.04.2013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26.04.2013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26.04.2013</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uk.wikipedia.or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PohL5JW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9524" y="2210653"/>
            <a:ext cx="9144000" cy="46531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Прямоугольник 4"/>
          <p:cNvSpPr/>
          <p:nvPr/>
        </p:nvSpPr>
        <p:spPr>
          <a:xfrm>
            <a:off x="971600" y="133270"/>
            <a:ext cx="736932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uk-UA" sz="5400" b="1" cap="none" spc="0" dirty="0" smtClean="0">
                <a:ln w="11430"/>
                <a:solidFill>
                  <a:srgbClr val="0070C0"/>
                </a:solidFill>
                <a:effectLst>
                  <a:outerShdw blurRad="50800" dist="39000" dir="5460000" algn="tl">
                    <a:srgbClr val="000000">
                      <a:alpha val="38000"/>
                    </a:srgbClr>
                  </a:outerShdw>
                </a:effectLst>
              </a:rPr>
              <a:t>Математичні</a:t>
            </a:r>
            <a:r>
              <a:rPr lang="uk-UA"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uk-UA" sz="5400" b="1" dirty="0" smtClean="0">
                <a:ln w="11430"/>
                <a:solidFill>
                  <a:srgbClr val="0070C0"/>
                </a:solidFill>
                <a:effectLst>
                  <a:outerShdw blurRad="50800" dist="39000" dir="5460000" algn="tl">
                    <a:srgbClr val="000000">
                      <a:alpha val="38000"/>
                    </a:srgbClr>
                  </a:outerShdw>
                </a:effectLst>
              </a:rPr>
              <a:t>з</a:t>
            </a:r>
            <a:r>
              <a:rPr lang="uk-UA" sz="5400" b="1" cap="none" spc="0" dirty="0" smtClean="0">
                <a:ln w="11430"/>
                <a:solidFill>
                  <a:srgbClr val="0070C0"/>
                </a:solidFill>
                <a:effectLst>
                  <a:outerShdw blurRad="50800" dist="39000" dir="5460000" algn="tl">
                    <a:srgbClr val="000000">
                      <a:alpha val="38000"/>
                    </a:srgbClr>
                  </a:outerShdw>
                </a:effectLst>
              </a:rPr>
              <a:t>нання </a:t>
            </a:r>
            <a:endParaRPr lang="ru-RU" sz="5400" b="1" cap="none" spc="0" dirty="0">
              <a:ln w="11430"/>
              <a:solidFill>
                <a:srgbClr val="0070C0"/>
              </a:solidFill>
              <a:effectLst>
                <a:outerShdw blurRad="50800" dist="39000" dir="5460000" algn="tl">
                  <a:srgbClr val="000000">
                    <a:alpha val="38000"/>
                  </a:srgbClr>
                </a:outerShdw>
              </a:effectLst>
            </a:endParaRPr>
          </a:p>
        </p:txBody>
      </p:sp>
      <p:sp>
        <p:nvSpPr>
          <p:cNvPr id="6" name="Прямоугольник 5"/>
          <p:cNvSpPr/>
          <p:nvPr/>
        </p:nvSpPr>
        <p:spPr>
          <a:xfrm>
            <a:off x="971600" y="1039202"/>
            <a:ext cx="7369326" cy="1754326"/>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uk-UA" sz="5400" b="1" cap="all" spc="0" dirty="0" smtClean="0">
                <a:ln w="0"/>
                <a:solidFill>
                  <a:schemeClr val="accent3">
                    <a:lumMod val="75000"/>
                  </a:schemeClr>
                </a:solidFill>
                <a:effectLst>
                  <a:reflection blurRad="12700" stA="50000" endPos="50000" dist="5000" dir="5400000" sy="-100000" rotWithShape="0"/>
                </a:effectLst>
              </a:rPr>
              <a:t>В стародавній  Русі</a:t>
            </a:r>
            <a:endParaRPr lang="ru-RU" sz="5400" b="1" cap="all" spc="0" dirty="0">
              <a:ln w="0"/>
              <a:solidFill>
                <a:schemeClr val="accent3">
                  <a:lumMod val="75000"/>
                </a:schemeClr>
              </a:solidFill>
              <a:effectLst>
                <a:reflection blurRad="12700" stA="50000" endPos="50000" dist="5000" dir="5400000" sy="-100000" rotWithShape="0"/>
              </a:effectLst>
            </a:endParaRPr>
          </a:p>
        </p:txBody>
      </p:sp>
    </p:spTree>
    <p:extLst>
      <p:ext uri="{BB962C8B-B14F-4D97-AF65-F5344CB8AC3E}">
        <p14:creationId xmlns:p14="http://schemas.microsoft.com/office/powerpoint/2010/main" val="91781631"/>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584" b="10992"/>
          <a:stretch/>
        </p:blipFill>
        <p:spPr bwMode="auto">
          <a:xfrm>
            <a:off x="179512" y="1002214"/>
            <a:ext cx="4968552" cy="5396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9512" y="194400"/>
            <a:ext cx="8856984" cy="584775"/>
          </a:xfrm>
          <a:prstGeom prst="rect">
            <a:avLst/>
          </a:prstGeom>
          <a:noFill/>
        </p:spPr>
        <p:txBody>
          <a:bodyPr wrap="square" rtlCol="0">
            <a:spAutoFit/>
          </a:bodyPr>
          <a:lstStyle/>
          <a:p>
            <a:r>
              <a:rPr lang="uk-UA" sz="3200" b="1" dirty="0" smtClean="0">
                <a:solidFill>
                  <a:srgbClr val="FF0000"/>
                </a:solidFill>
              </a:rPr>
              <a:t>Трипільська культура (4-3 </a:t>
            </a:r>
            <a:r>
              <a:rPr lang="uk-UA" sz="3200" b="1" dirty="0" err="1" smtClean="0">
                <a:solidFill>
                  <a:srgbClr val="FF0000"/>
                </a:solidFill>
              </a:rPr>
              <a:t>тис.рр</a:t>
            </a:r>
            <a:r>
              <a:rPr lang="uk-UA" sz="3200" b="1" dirty="0" smtClean="0">
                <a:solidFill>
                  <a:srgbClr val="FF0000"/>
                </a:solidFill>
              </a:rPr>
              <a:t>. до </a:t>
            </a:r>
            <a:r>
              <a:rPr lang="uk-UA" sz="3200" b="1" dirty="0" err="1" smtClean="0">
                <a:solidFill>
                  <a:srgbClr val="FF0000"/>
                </a:solidFill>
              </a:rPr>
              <a:t>н.е</a:t>
            </a:r>
            <a:r>
              <a:rPr lang="uk-UA" sz="3200" b="1" dirty="0" smtClean="0">
                <a:solidFill>
                  <a:srgbClr val="FF0000"/>
                </a:solidFill>
              </a:rPr>
              <a:t>)</a:t>
            </a:r>
            <a:endParaRPr lang="ru-RU" sz="3200" b="1" dirty="0">
              <a:solidFill>
                <a:srgbClr val="FF0000"/>
              </a:solidFill>
            </a:endParaRPr>
          </a:p>
        </p:txBody>
      </p:sp>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11957"/>
          <a:stretch/>
        </p:blipFill>
        <p:spPr bwMode="auto">
          <a:xfrm>
            <a:off x="4860032" y="1002214"/>
            <a:ext cx="3825999" cy="3847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228184" y="5301208"/>
            <a:ext cx="1811714" cy="369332"/>
          </a:xfrm>
          <a:prstGeom prst="rect">
            <a:avLst/>
          </a:prstGeom>
          <a:noFill/>
        </p:spPr>
        <p:txBody>
          <a:bodyPr wrap="none" rtlCol="0">
            <a:spAutoFit/>
          </a:bodyPr>
          <a:lstStyle/>
          <a:p>
            <a:r>
              <a:rPr lang="uk-UA" dirty="0" smtClean="0"/>
              <a:t>Реконструкція</a:t>
            </a:r>
            <a:endParaRPr lang="ru-RU" dirty="0"/>
          </a:p>
        </p:txBody>
      </p:sp>
    </p:spTree>
    <p:extLst>
      <p:ext uri="{BB962C8B-B14F-4D97-AF65-F5344CB8AC3E}">
        <p14:creationId xmlns:p14="http://schemas.microsoft.com/office/powerpoint/2010/main" val="86179714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804566"/>
            <a:ext cx="2830307" cy="4568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491880" y="692696"/>
            <a:ext cx="4680520" cy="2246769"/>
          </a:xfrm>
          <a:prstGeom prst="rect">
            <a:avLst/>
          </a:prstGeom>
          <a:noFill/>
        </p:spPr>
        <p:txBody>
          <a:bodyPr wrap="square" rtlCol="0">
            <a:spAutoFit/>
          </a:bodyPr>
          <a:lstStyle/>
          <a:p>
            <a:pPr algn="ctr"/>
            <a:r>
              <a:rPr lang="uk-UA" sz="2800" dirty="0" smtClean="0">
                <a:solidFill>
                  <a:srgbClr val="002060"/>
                </a:solidFill>
                <a:latin typeface="+mj-lt"/>
              </a:rPr>
              <a:t>рукописний </a:t>
            </a:r>
            <a:r>
              <a:rPr lang="uk-UA" sz="2800" dirty="0">
                <a:solidFill>
                  <a:srgbClr val="002060"/>
                </a:solidFill>
                <a:latin typeface="+mj-lt"/>
              </a:rPr>
              <a:t>твір новгородського ченця </a:t>
            </a:r>
            <a:r>
              <a:rPr lang="uk-UA" sz="2800" dirty="0" err="1">
                <a:solidFill>
                  <a:srgbClr val="002060"/>
                </a:solidFill>
                <a:latin typeface="+mj-lt"/>
              </a:rPr>
              <a:t>Кірика</a:t>
            </a:r>
            <a:r>
              <a:rPr lang="uk-UA" sz="2800" dirty="0">
                <a:solidFill>
                  <a:srgbClr val="002060"/>
                </a:solidFill>
                <a:latin typeface="+mj-lt"/>
              </a:rPr>
              <a:t>, написаний їм у 1136 р.  </a:t>
            </a:r>
            <a:endParaRPr lang="ru-RU" sz="2800" dirty="0">
              <a:solidFill>
                <a:srgbClr val="002060"/>
              </a:solidFill>
              <a:latin typeface="+mj-lt"/>
            </a:endParaRPr>
          </a:p>
          <a:p>
            <a:pPr algn="ctr"/>
            <a:endParaRPr lang="ru-RU" sz="2800" dirty="0">
              <a:solidFill>
                <a:srgbClr val="002060"/>
              </a:solidFill>
              <a:latin typeface="+mj-lt"/>
            </a:endParaRPr>
          </a:p>
        </p:txBody>
      </p:sp>
      <p:sp>
        <p:nvSpPr>
          <p:cNvPr id="10" name="TextBox 9"/>
          <p:cNvSpPr txBox="1"/>
          <p:nvPr/>
        </p:nvSpPr>
        <p:spPr>
          <a:xfrm>
            <a:off x="281999" y="82079"/>
            <a:ext cx="6995826" cy="707886"/>
          </a:xfrm>
          <a:prstGeom prst="rect">
            <a:avLst/>
          </a:prstGeom>
          <a:noFill/>
        </p:spPr>
        <p:txBody>
          <a:bodyPr wrap="none" rtlCol="0">
            <a:spAutoFit/>
          </a:bodyPr>
          <a:lstStyle/>
          <a:p>
            <a:r>
              <a:rPr lang="uk-UA" sz="4000" b="1" dirty="0" smtClean="0">
                <a:solidFill>
                  <a:schemeClr val="accent1"/>
                </a:solidFill>
              </a:rPr>
              <a:t>Математика Київської Русі </a:t>
            </a:r>
            <a:endParaRPr lang="ru-RU" sz="4000" b="1" dirty="0">
              <a:solidFill>
                <a:schemeClr val="accent1"/>
              </a:solidFill>
            </a:endParaRP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2469560"/>
            <a:ext cx="3148673" cy="4371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7153" y="3573016"/>
            <a:ext cx="3625518" cy="3122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8411689"/>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1497"/>
            <a:ext cx="8435280" cy="1143000"/>
          </a:xfrm>
        </p:spPr>
        <p:txBody>
          <a:bodyPr>
            <a:normAutofit fontScale="90000"/>
          </a:bodyPr>
          <a:lstStyle/>
          <a:p>
            <a:pPr algn="ctr"/>
            <a:r>
              <a:rPr lang="uk-UA" dirty="0" smtClean="0">
                <a:solidFill>
                  <a:srgbClr val="FF0000"/>
                </a:solidFill>
              </a:rPr>
              <a:t>Старослов'янська система числення</a:t>
            </a:r>
            <a:endParaRPr lang="ru-RU" dirty="0">
              <a:solidFill>
                <a:srgbClr val="FF0000"/>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1412776"/>
            <a:ext cx="4104456"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7544" y="2034714"/>
            <a:ext cx="3600400" cy="2677656"/>
          </a:xfrm>
          <a:prstGeom prst="rect">
            <a:avLst/>
          </a:prstGeom>
          <a:noFill/>
        </p:spPr>
        <p:txBody>
          <a:bodyPr wrap="square" rtlCol="0">
            <a:spAutoFit/>
          </a:bodyPr>
          <a:lstStyle/>
          <a:p>
            <a:r>
              <a:rPr lang="ru-RU" sz="2800" dirty="0"/>
              <a:t>10</a:t>
            </a:r>
            <a:r>
              <a:rPr lang="ru-RU" sz="2800" baseline="30000" dirty="0"/>
              <a:t>3</a:t>
            </a:r>
            <a:r>
              <a:rPr lang="ru-RU" sz="2800" dirty="0">
                <a:sym typeface="Symbol"/>
              </a:rPr>
              <a:t></a:t>
            </a:r>
            <a:r>
              <a:rPr lang="ru-RU" sz="2800" dirty="0"/>
              <a:t>тисяча, </a:t>
            </a:r>
            <a:endParaRPr lang="ru-RU" sz="2800" dirty="0" smtClean="0"/>
          </a:p>
          <a:p>
            <a:r>
              <a:rPr lang="ru-RU" sz="2800" dirty="0" smtClean="0"/>
              <a:t>10</a:t>
            </a:r>
            <a:r>
              <a:rPr lang="ru-RU" sz="2800" baseline="30000" dirty="0" smtClean="0"/>
              <a:t>6</a:t>
            </a:r>
            <a:r>
              <a:rPr lang="ru-RU" sz="2800" dirty="0" smtClean="0"/>
              <a:t> </a:t>
            </a:r>
            <a:r>
              <a:rPr lang="ru-RU" sz="2800" dirty="0"/>
              <a:t>– тьма, </a:t>
            </a:r>
            <a:endParaRPr lang="ru-RU" sz="2800" dirty="0" smtClean="0"/>
          </a:p>
          <a:p>
            <a:r>
              <a:rPr lang="ru-RU" sz="2800" dirty="0" smtClean="0"/>
              <a:t>10</a:t>
            </a:r>
            <a:r>
              <a:rPr lang="ru-RU" sz="2800" baseline="30000" dirty="0" smtClean="0"/>
              <a:t>12</a:t>
            </a:r>
            <a:r>
              <a:rPr lang="ru-RU" sz="2800" dirty="0" smtClean="0"/>
              <a:t> </a:t>
            </a:r>
            <a:r>
              <a:rPr lang="ru-RU" sz="2800" dirty="0"/>
              <a:t>– </a:t>
            </a:r>
            <a:r>
              <a:rPr lang="ru-RU" sz="2800" dirty="0" err="1"/>
              <a:t>легіон</a:t>
            </a:r>
            <a:r>
              <a:rPr lang="ru-RU" sz="2800" dirty="0"/>
              <a:t> </a:t>
            </a:r>
            <a:r>
              <a:rPr lang="ru-RU" sz="2800" dirty="0" smtClean="0"/>
              <a:t>,</a:t>
            </a:r>
          </a:p>
          <a:p>
            <a:r>
              <a:rPr lang="ru-RU" sz="2800" dirty="0" smtClean="0"/>
              <a:t> </a:t>
            </a:r>
            <a:r>
              <a:rPr lang="ru-RU" sz="2800" dirty="0"/>
              <a:t>10</a:t>
            </a:r>
            <a:r>
              <a:rPr lang="ru-RU" sz="2800" baseline="30000" dirty="0"/>
              <a:t>24</a:t>
            </a:r>
            <a:r>
              <a:rPr lang="ru-RU" sz="2800" dirty="0"/>
              <a:t> – </a:t>
            </a:r>
            <a:r>
              <a:rPr lang="ru-RU" sz="2800" dirty="0" err="1"/>
              <a:t>леодр</a:t>
            </a:r>
            <a:r>
              <a:rPr lang="ru-RU" sz="2800" dirty="0"/>
              <a:t>, </a:t>
            </a:r>
            <a:endParaRPr lang="ru-RU" sz="2800" dirty="0" smtClean="0"/>
          </a:p>
          <a:p>
            <a:r>
              <a:rPr lang="ru-RU" sz="2800" dirty="0" smtClean="0"/>
              <a:t>10</a:t>
            </a:r>
            <a:r>
              <a:rPr lang="ru-RU" sz="2800" baseline="30000" dirty="0" smtClean="0"/>
              <a:t>48</a:t>
            </a:r>
            <a:r>
              <a:rPr lang="ru-RU" sz="2800" dirty="0" smtClean="0"/>
              <a:t> </a:t>
            </a:r>
            <a:r>
              <a:rPr lang="ru-RU" sz="2800" dirty="0"/>
              <a:t>– ворон.</a:t>
            </a:r>
          </a:p>
          <a:p>
            <a:endParaRPr lang="ru-RU" sz="2800" dirty="0"/>
          </a:p>
        </p:txBody>
      </p:sp>
    </p:spTree>
    <p:extLst>
      <p:ext uri="{BB962C8B-B14F-4D97-AF65-F5344CB8AC3E}">
        <p14:creationId xmlns:p14="http://schemas.microsoft.com/office/powerpoint/2010/main" val="6140243"/>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3377" y="898075"/>
            <a:ext cx="4484141"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052736"/>
            <a:ext cx="3997453"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034" y="3377095"/>
            <a:ext cx="3528392" cy="319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51520" y="61173"/>
            <a:ext cx="9161482" cy="830997"/>
          </a:xfrm>
          <a:prstGeom prst="rect">
            <a:avLst/>
          </a:prstGeom>
          <a:noFill/>
        </p:spPr>
        <p:txBody>
          <a:bodyPr wrap="none" rtlCol="0">
            <a:spAutoFit/>
          </a:bodyPr>
          <a:lstStyle/>
          <a:p>
            <a:r>
              <a:rPr lang="uk-UA" sz="4800" b="1" dirty="0" smtClean="0">
                <a:solidFill>
                  <a:schemeClr val="accent1"/>
                </a:solidFill>
              </a:rPr>
              <a:t>Старовинні міри вимірювання</a:t>
            </a:r>
            <a:endParaRPr lang="ru-RU" sz="4800" b="1" dirty="0">
              <a:solidFill>
                <a:schemeClr val="accent1"/>
              </a:solidFill>
            </a:endParaRPr>
          </a:p>
        </p:txBody>
      </p:sp>
    </p:spTree>
    <p:extLst>
      <p:ext uri="{BB962C8B-B14F-4D97-AF65-F5344CB8AC3E}">
        <p14:creationId xmlns:p14="http://schemas.microsoft.com/office/powerpoint/2010/main" val="1885502815"/>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6763390" cy="646331"/>
          </a:xfrm>
          <a:prstGeom prst="rect">
            <a:avLst/>
          </a:prstGeom>
          <a:noFill/>
        </p:spPr>
        <p:txBody>
          <a:bodyPr wrap="none" rtlCol="0">
            <a:spAutoFit/>
          </a:bodyPr>
          <a:lstStyle/>
          <a:p>
            <a:r>
              <a:rPr lang="uk-UA" sz="3600" b="1" dirty="0">
                <a:solidFill>
                  <a:schemeClr val="accent1"/>
                </a:solidFill>
              </a:rPr>
              <a:t>Києво-Могилянська а</a:t>
            </a:r>
            <a:r>
              <a:rPr lang="uk-UA" sz="3600" b="1" dirty="0" smtClean="0">
                <a:solidFill>
                  <a:schemeClr val="accent1"/>
                </a:solidFill>
              </a:rPr>
              <a:t>кадемія</a:t>
            </a:r>
            <a:endParaRPr lang="ru-RU" sz="3600" b="1" dirty="0">
              <a:solidFill>
                <a:schemeClr val="accent1"/>
              </a:solidFill>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120" y="3966234"/>
            <a:ext cx="4248472" cy="2731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772816"/>
            <a:ext cx="4277275"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206262" y="994300"/>
            <a:ext cx="2710999" cy="584775"/>
          </a:xfrm>
          <a:prstGeom prst="rect">
            <a:avLst/>
          </a:prstGeom>
          <a:noFill/>
        </p:spPr>
        <p:txBody>
          <a:bodyPr wrap="none" rtlCol="0">
            <a:spAutoFit/>
          </a:bodyPr>
          <a:lstStyle/>
          <a:p>
            <a:r>
              <a:rPr lang="uk-UA" sz="3200" b="1" dirty="0">
                <a:solidFill>
                  <a:schemeClr val="accent6"/>
                </a:solidFill>
              </a:rPr>
              <a:t>(</a:t>
            </a:r>
            <a:r>
              <a:rPr lang="uk-UA" sz="3200" b="1" dirty="0" smtClean="0">
                <a:solidFill>
                  <a:schemeClr val="accent6"/>
                </a:solidFill>
              </a:rPr>
              <a:t>1659—1817)</a:t>
            </a:r>
            <a:endParaRPr lang="ru-RU" sz="3200" dirty="0">
              <a:solidFill>
                <a:schemeClr val="accent6"/>
              </a:solidFill>
            </a:endParaRPr>
          </a:p>
        </p:txBody>
      </p:sp>
      <p:sp>
        <p:nvSpPr>
          <p:cNvPr id="5" name="TextBox 4"/>
          <p:cNvSpPr txBox="1"/>
          <p:nvPr/>
        </p:nvSpPr>
        <p:spPr>
          <a:xfrm>
            <a:off x="747399" y="994300"/>
            <a:ext cx="4750018" cy="369332"/>
          </a:xfrm>
          <a:prstGeom prst="rect">
            <a:avLst/>
          </a:prstGeom>
          <a:noFill/>
        </p:spPr>
        <p:txBody>
          <a:bodyPr wrap="none" rtlCol="0">
            <a:spAutoFit/>
          </a:bodyPr>
          <a:lstStyle/>
          <a:p>
            <a:r>
              <a:rPr lang="uk-UA" b="1" dirty="0" smtClean="0"/>
              <a:t>Стародавній навчальний заклад у Києві</a:t>
            </a:r>
            <a:endParaRPr lang="ru-RU" b="1" dirty="0"/>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7391" y="2276872"/>
            <a:ext cx="3318016"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4852704"/>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3">
            <a:extLst>
              <a:ext uri="{28A0092B-C50C-407E-A947-70E740481C1C}">
                <a14:useLocalDpi xmlns:a14="http://schemas.microsoft.com/office/drawing/2010/main" val="0"/>
              </a:ext>
            </a:extLst>
          </a:blip>
          <a:stretch>
            <a:fillRect/>
          </a:stretch>
        </p:blipFill>
        <p:spPr>
          <a:xfrm>
            <a:off x="6300192" y="1086471"/>
            <a:ext cx="2448272" cy="3528392"/>
          </a:xfrm>
          <a:prstGeom prst="rect">
            <a:avLst/>
          </a:prstGeom>
        </p:spPr>
      </p:pic>
      <p:pic>
        <p:nvPicPr>
          <p:cNvPr id="3" name="Рисунок 2"/>
          <p:cNvPicPr/>
          <p:nvPr/>
        </p:nvPicPr>
        <p:blipFill>
          <a:blip r:embed="rId4">
            <a:extLst>
              <a:ext uri="{28A0092B-C50C-407E-A947-70E740481C1C}">
                <a14:useLocalDpi xmlns:a14="http://schemas.microsoft.com/office/drawing/2010/main" val="0"/>
              </a:ext>
            </a:extLst>
          </a:blip>
          <a:stretch>
            <a:fillRect/>
          </a:stretch>
        </p:blipFill>
        <p:spPr>
          <a:xfrm>
            <a:off x="755576" y="1052736"/>
            <a:ext cx="2376264" cy="3096344"/>
          </a:xfrm>
          <a:prstGeom prst="rect">
            <a:avLst/>
          </a:prstGeom>
        </p:spPr>
      </p:pic>
      <p:sp>
        <p:nvSpPr>
          <p:cNvPr id="4" name="TextBox 3"/>
          <p:cNvSpPr txBox="1"/>
          <p:nvPr/>
        </p:nvSpPr>
        <p:spPr>
          <a:xfrm>
            <a:off x="1763688" y="259921"/>
            <a:ext cx="6721712" cy="1354217"/>
          </a:xfrm>
          <a:prstGeom prst="rect">
            <a:avLst/>
          </a:prstGeom>
          <a:noFill/>
        </p:spPr>
        <p:txBody>
          <a:bodyPr wrap="none" rtlCol="0">
            <a:spAutoFit/>
          </a:bodyPr>
          <a:lstStyle/>
          <a:p>
            <a:r>
              <a:rPr lang="uk-UA" sz="3200" b="1" dirty="0">
                <a:solidFill>
                  <a:srgbClr val="7030A0"/>
                </a:solidFill>
              </a:rPr>
              <a:t>Леонтій Пилипович Магницький </a:t>
            </a:r>
            <a:endParaRPr lang="uk-UA" sz="3200" b="1" dirty="0" smtClean="0">
              <a:solidFill>
                <a:srgbClr val="7030A0"/>
              </a:solidFill>
            </a:endParaRPr>
          </a:p>
          <a:p>
            <a:pPr algn="ctr"/>
            <a:r>
              <a:rPr lang="uk-UA" sz="3200" b="1" dirty="0" smtClean="0">
                <a:solidFill>
                  <a:srgbClr val="7030A0"/>
                </a:solidFill>
              </a:rPr>
              <a:t>(</a:t>
            </a:r>
            <a:r>
              <a:rPr lang="uk-UA" sz="3200" b="1" dirty="0">
                <a:solidFill>
                  <a:srgbClr val="7030A0"/>
                </a:solidFill>
              </a:rPr>
              <a:t>1669-1739)</a:t>
            </a:r>
            <a:endParaRPr lang="ru-RU" sz="3200" dirty="0">
              <a:solidFill>
                <a:srgbClr val="7030A0"/>
              </a:solidFill>
            </a:endParaRPr>
          </a:p>
          <a:p>
            <a:endParaRPr lang="ru-RU"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7864" y="3598836"/>
            <a:ext cx="1933575"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223647" y="6320367"/>
            <a:ext cx="2182008" cy="369332"/>
          </a:xfrm>
          <a:prstGeom prst="rect">
            <a:avLst/>
          </a:prstGeom>
          <a:noFill/>
        </p:spPr>
        <p:txBody>
          <a:bodyPr wrap="none" rtlCol="0">
            <a:spAutoFit/>
          </a:bodyPr>
          <a:lstStyle/>
          <a:p>
            <a:r>
              <a:rPr lang="uk-UA" dirty="0" err="1" smtClean="0"/>
              <a:t>Царь</a:t>
            </a:r>
            <a:r>
              <a:rPr lang="uk-UA" dirty="0" smtClean="0"/>
              <a:t> Росії </a:t>
            </a:r>
            <a:r>
              <a:rPr lang="uk-UA" dirty="0" err="1" smtClean="0"/>
              <a:t>–Петро</a:t>
            </a:r>
            <a:r>
              <a:rPr lang="uk-UA" dirty="0" smtClean="0"/>
              <a:t> І</a:t>
            </a:r>
            <a:endParaRPr lang="ru-RU" dirty="0"/>
          </a:p>
        </p:txBody>
      </p:sp>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6" y="4504995"/>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52616" y="4784699"/>
            <a:ext cx="28575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1965221"/>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Прямоугольник 1"/>
          <p:cNvSpPr>
            <a:spLocks noChangeArrowheads="1"/>
          </p:cNvSpPr>
          <p:nvPr/>
        </p:nvSpPr>
        <p:spPr bwMode="auto">
          <a:xfrm>
            <a:off x="395537" y="333375"/>
            <a:ext cx="8424936"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uk-UA" dirty="0"/>
              <a:t>Який математичний твір Київської Русі вважається найдавнішим, що дійшов до нашого часу? </a:t>
            </a:r>
            <a:endParaRPr lang="ru-RU" dirty="0"/>
          </a:p>
        </p:txBody>
      </p:sp>
      <p:sp>
        <p:nvSpPr>
          <p:cNvPr id="49155" name="Прямоугольник 3"/>
          <p:cNvSpPr>
            <a:spLocks noChangeArrowheads="1"/>
          </p:cNvSpPr>
          <p:nvPr/>
        </p:nvSpPr>
        <p:spPr bwMode="auto">
          <a:xfrm>
            <a:off x="474662" y="1308894"/>
            <a:ext cx="6802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uk-UA" dirty="0"/>
              <a:t>Якою нумерацією користувалися слов'яни?</a:t>
            </a:r>
            <a:endParaRPr lang="ru-RU" dirty="0"/>
          </a:p>
        </p:txBody>
      </p:sp>
      <p:sp>
        <p:nvSpPr>
          <p:cNvPr id="49156" name="Прямоугольник 5"/>
          <p:cNvSpPr>
            <a:spLocks noChangeArrowheads="1"/>
          </p:cNvSpPr>
          <p:nvPr/>
        </p:nvSpPr>
        <p:spPr bwMode="auto">
          <a:xfrm>
            <a:off x="566395" y="2016086"/>
            <a:ext cx="42402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uk-UA" dirty="0"/>
              <a:t>Яке число у слов'ян називалось тьма?</a:t>
            </a:r>
            <a:endParaRPr lang="ru-RU" dirty="0"/>
          </a:p>
        </p:txBody>
      </p:sp>
      <p:sp>
        <p:nvSpPr>
          <p:cNvPr id="49157" name="Прямоугольник 7"/>
          <p:cNvSpPr>
            <a:spLocks noChangeArrowheads="1"/>
          </p:cNvSpPr>
          <p:nvPr/>
        </p:nvSpPr>
        <p:spPr bwMode="auto">
          <a:xfrm>
            <a:off x="474662" y="2782887"/>
            <a:ext cx="7142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uk-UA" dirty="0"/>
              <a:t>Які одиниці довжини використовували в Київській Русі?</a:t>
            </a:r>
            <a:endParaRPr lang="ru-RU" dirty="0"/>
          </a:p>
        </p:txBody>
      </p:sp>
      <p:sp>
        <p:nvSpPr>
          <p:cNvPr id="49158" name="Прямоугольник 9"/>
          <p:cNvSpPr>
            <a:spLocks noChangeArrowheads="1"/>
          </p:cNvSpPr>
          <p:nvPr/>
        </p:nvSpPr>
        <p:spPr bwMode="auto">
          <a:xfrm>
            <a:off x="474662" y="3356992"/>
            <a:ext cx="841781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uk-UA" dirty="0"/>
              <a:t>Залишки якої культури, знайдені на території України, що  говорять про високий розвиток геометрії?</a:t>
            </a:r>
            <a:endParaRPr lang="ru-RU" dirty="0"/>
          </a:p>
        </p:txBody>
      </p:sp>
      <p:sp>
        <p:nvSpPr>
          <p:cNvPr id="49159" name="TextBox 11"/>
          <p:cNvSpPr txBox="1">
            <a:spLocks noChangeArrowheads="1"/>
          </p:cNvSpPr>
          <p:nvPr/>
        </p:nvSpPr>
        <p:spPr bwMode="auto">
          <a:xfrm>
            <a:off x="251520" y="4151313"/>
            <a:ext cx="8496944"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r>
              <a:rPr lang="uk-UA" dirty="0"/>
              <a:t>Як називався знак, який використовувався в слов’янській нумерації для позначення відмінностей між числами і буквами?</a:t>
            </a:r>
            <a:endParaRPr lang="ru-RU" dirty="0"/>
          </a:p>
          <a:p>
            <a:pPr eaLnBrk="1" hangingPunct="1"/>
            <a:endParaRPr lang="ru-RU" dirty="0"/>
          </a:p>
        </p:txBody>
      </p:sp>
      <p:sp>
        <p:nvSpPr>
          <p:cNvPr id="49160" name="TextBox 12"/>
          <p:cNvSpPr txBox="1">
            <a:spLocks noChangeArrowheads="1"/>
          </p:cNvSpPr>
          <p:nvPr/>
        </p:nvSpPr>
        <p:spPr bwMode="auto">
          <a:xfrm>
            <a:off x="312942" y="4948773"/>
            <a:ext cx="80025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r>
              <a:rPr lang="uk-UA" dirty="0"/>
              <a:t>Чому дорівнювала одиниця вимірювання довжини п’ядь в Київській Русі?</a:t>
            </a:r>
            <a:endParaRPr lang="ru-RU" dirty="0"/>
          </a:p>
          <a:p>
            <a:pPr eaLnBrk="1" hangingPunct="1"/>
            <a:endParaRPr lang="ru-RU" dirty="0"/>
          </a:p>
        </p:txBody>
      </p:sp>
      <p:sp>
        <p:nvSpPr>
          <p:cNvPr id="49161" name="TextBox 13"/>
          <p:cNvSpPr txBox="1">
            <a:spLocks noChangeArrowheads="1"/>
          </p:cNvSpPr>
          <p:nvPr/>
        </p:nvSpPr>
        <p:spPr bwMode="auto">
          <a:xfrm>
            <a:off x="395537" y="5589588"/>
            <a:ext cx="85689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r>
              <a:rPr lang="uk-UA" dirty="0"/>
              <a:t>Назвіть найвидатнішого українського діяча науки,культури та освіти, ректора Києво-Могилянської академії  на початку Х</a:t>
            </a:r>
            <a:r>
              <a:rPr lang="en-US" dirty="0"/>
              <a:t>V</a:t>
            </a:r>
            <a:r>
              <a:rPr lang="uk-UA" dirty="0"/>
              <a:t>ІІІ століття.</a:t>
            </a:r>
            <a:endParaRPr lang="ru-RU" dirty="0"/>
          </a:p>
          <a:p>
            <a:pPr eaLnBrk="1" hangingPunct="1"/>
            <a:endParaRPr lang="ru-RU" dirty="0"/>
          </a:p>
        </p:txBody>
      </p:sp>
    </p:spTree>
    <p:extLst>
      <p:ext uri="{BB962C8B-B14F-4D97-AF65-F5344CB8AC3E}">
        <p14:creationId xmlns:p14="http://schemas.microsoft.com/office/powerpoint/2010/main" val="2579621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850" y="1052513"/>
            <a:ext cx="9451975" cy="4708525"/>
          </a:xfrm>
          <a:prstGeom prst="rect">
            <a:avLst/>
          </a:prstGeom>
          <a:noFill/>
        </p:spPr>
        <p:txBody>
          <a:bodyPr>
            <a:spAutoFit/>
          </a:bodyPr>
          <a:lstStyle/>
          <a:p>
            <a:pPr>
              <a:defRPr/>
            </a:pPr>
            <a:r>
              <a:rPr lang="uk-UA" sz="2400" b="1" dirty="0">
                <a:solidFill>
                  <a:schemeClr val="tx2">
                    <a:lumMod val="60000"/>
                    <a:lumOff val="40000"/>
                  </a:schemeClr>
                </a:solidFill>
              </a:rPr>
              <a:t>Список використаних джерел</a:t>
            </a:r>
            <a:endParaRPr lang="ru-RU" sz="2400" dirty="0">
              <a:solidFill>
                <a:schemeClr val="tx2">
                  <a:lumMod val="60000"/>
                  <a:lumOff val="40000"/>
                </a:schemeClr>
              </a:solidFill>
            </a:endParaRPr>
          </a:p>
          <a:p>
            <a:pPr>
              <a:defRPr/>
            </a:pPr>
            <a:r>
              <a:rPr lang="uk-UA" b="1" dirty="0"/>
              <a:t> </a:t>
            </a:r>
            <a:endParaRPr lang="ru-RU" dirty="0"/>
          </a:p>
          <a:p>
            <a:pPr marL="342900" indent="-342900">
              <a:buFont typeface="Arial" pitchFamily="34" charset="0"/>
              <a:buChar char="•"/>
              <a:defRPr/>
            </a:pPr>
            <a:r>
              <a:rPr lang="uk-UA" sz="2000" dirty="0">
                <a:latin typeface="Times New Roman" pitchFamily="18" charset="0"/>
                <a:cs typeface="Times New Roman" pitchFamily="18" charset="0"/>
              </a:rPr>
              <a:t>За </a:t>
            </a:r>
            <a:r>
              <a:rPr lang="uk-UA" sz="2000" dirty="0" err="1">
                <a:latin typeface="Times New Roman" pitchFamily="18" charset="0"/>
                <a:cs typeface="Times New Roman" pitchFamily="18" charset="0"/>
              </a:rPr>
              <a:t>страницами</a:t>
            </a:r>
            <a:r>
              <a:rPr lang="uk-UA" sz="2000" dirty="0">
                <a:latin typeface="Times New Roman" pitchFamily="18" charset="0"/>
                <a:cs typeface="Times New Roman" pitchFamily="18" charset="0"/>
              </a:rPr>
              <a:t>  </a:t>
            </a:r>
            <a:r>
              <a:rPr lang="uk-UA" sz="2000" dirty="0" err="1">
                <a:latin typeface="Times New Roman" pitchFamily="18" charset="0"/>
                <a:cs typeface="Times New Roman" pitchFamily="18" charset="0"/>
              </a:rPr>
              <a:t>истории</a:t>
            </a:r>
            <a:r>
              <a:rPr lang="uk-UA" sz="2000" dirty="0">
                <a:latin typeface="Times New Roman" pitchFamily="18" charset="0"/>
                <a:cs typeface="Times New Roman" pitchFamily="18" charset="0"/>
              </a:rPr>
              <a:t> математики. </a:t>
            </a:r>
            <a:r>
              <a:rPr lang="uk-UA" sz="2000" dirty="0" err="1">
                <a:latin typeface="Times New Roman" pitchFamily="18" charset="0"/>
                <a:cs typeface="Times New Roman" pitchFamily="18" charset="0"/>
              </a:rPr>
              <a:t>Пособие</a:t>
            </a:r>
            <a:r>
              <a:rPr lang="uk-UA" sz="2000" dirty="0">
                <a:latin typeface="Times New Roman" pitchFamily="18" charset="0"/>
                <a:cs typeface="Times New Roman" pitchFamily="18" charset="0"/>
              </a:rPr>
              <a:t> для </a:t>
            </a:r>
            <a:r>
              <a:rPr lang="uk-UA" sz="2000" dirty="0" err="1">
                <a:latin typeface="Times New Roman" pitchFamily="18" charset="0"/>
                <a:cs typeface="Times New Roman" pitchFamily="18" charset="0"/>
              </a:rPr>
              <a:t>учащихся</a:t>
            </a:r>
            <a:r>
              <a:rPr lang="uk-UA" sz="2000" dirty="0">
                <a:latin typeface="Times New Roman" pitchFamily="18" charset="0"/>
                <a:cs typeface="Times New Roman" pitchFamily="18" charset="0"/>
              </a:rPr>
              <a:t> 5-6 </a:t>
            </a:r>
            <a:r>
              <a:rPr lang="uk-UA" sz="2000" dirty="0" err="1">
                <a:latin typeface="Times New Roman" pitchFamily="18" charset="0"/>
                <a:cs typeface="Times New Roman" pitchFamily="18" charset="0"/>
              </a:rPr>
              <a:t>классов</a:t>
            </a:r>
            <a:r>
              <a:rPr lang="uk-UA" sz="2000" dirty="0">
                <a:latin typeface="Times New Roman" pitchFamily="18" charset="0"/>
                <a:cs typeface="Times New Roman" pitchFamily="18" charset="0"/>
              </a:rPr>
              <a:t>./</a:t>
            </a:r>
          </a:p>
          <a:p>
            <a:pPr>
              <a:defRPr/>
            </a:pPr>
            <a:r>
              <a:rPr lang="uk-UA" sz="2000" dirty="0">
                <a:latin typeface="Times New Roman" pitchFamily="18" charset="0"/>
                <a:cs typeface="Times New Roman" pitchFamily="18" charset="0"/>
              </a:rPr>
              <a:t>      </a:t>
            </a:r>
            <a:r>
              <a:rPr lang="uk-UA" sz="2000" dirty="0" err="1">
                <a:latin typeface="Times New Roman" pitchFamily="18" charset="0"/>
                <a:cs typeface="Times New Roman" pitchFamily="18" charset="0"/>
              </a:rPr>
              <a:t>Депман</a:t>
            </a:r>
            <a:r>
              <a:rPr lang="uk-UA" sz="2000" dirty="0">
                <a:latin typeface="Times New Roman" pitchFamily="18" charset="0"/>
                <a:cs typeface="Times New Roman" pitchFamily="18" charset="0"/>
              </a:rPr>
              <a:t> И.Я., </a:t>
            </a:r>
            <a:r>
              <a:rPr lang="uk-UA" sz="2000" dirty="0" err="1">
                <a:latin typeface="Times New Roman" pitchFamily="18" charset="0"/>
                <a:cs typeface="Times New Roman" pitchFamily="18" charset="0"/>
              </a:rPr>
              <a:t>Виленкин</a:t>
            </a:r>
            <a:r>
              <a:rPr lang="uk-UA" sz="2000" dirty="0">
                <a:latin typeface="Times New Roman" pitchFamily="18" charset="0"/>
                <a:cs typeface="Times New Roman" pitchFamily="18" charset="0"/>
              </a:rPr>
              <a:t> Н.Я. – М.: </a:t>
            </a:r>
            <a:r>
              <a:rPr lang="uk-UA" sz="2000" dirty="0" err="1">
                <a:latin typeface="Times New Roman" pitchFamily="18" charset="0"/>
                <a:cs typeface="Times New Roman" pitchFamily="18" charset="0"/>
              </a:rPr>
              <a:t>Просвещение</a:t>
            </a:r>
            <a:r>
              <a:rPr lang="uk-UA" sz="2000" dirty="0">
                <a:latin typeface="Times New Roman" pitchFamily="18" charset="0"/>
                <a:cs typeface="Times New Roman" pitchFamily="18" charset="0"/>
              </a:rPr>
              <a:t>, 1989,-287с.</a:t>
            </a:r>
          </a:p>
          <a:p>
            <a:pPr marL="342900" indent="-342900">
              <a:buFont typeface="Arial" pitchFamily="34" charset="0"/>
              <a:buChar char="•"/>
              <a:defRPr/>
            </a:pPr>
            <a:r>
              <a:rPr lang="uk-UA" sz="2000" dirty="0">
                <a:latin typeface="Times New Roman" pitchFamily="18" charset="0"/>
                <a:cs typeface="Times New Roman" pitchFamily="18" charset="0"/>
              </a:rPr>
              <a:t>Математика: 6 кл.: </a:t>
            </a:r>
            <a:r>
              <a:rPr lang="uk-UA" sz="2000" dirty="0" err="1">
                <a:latin typeface="Times New Roman" pitchFamily="18" charset="0"/>
                <a:cs typeface="Times New Roman" pitchFamily="18" charset="0"/>
              </a:rPr>
              <a:t>підруч</a:t>
            </a:r>
            <a:r>
              <a:rPr lang="uk-UA" sz="2000" dirty="0">
                <a:latin typeface="Times New Roman" pitchFamily="18" charset="0"/>
                <a:cs typeface="Times New Roman" pitchFamily="18" charset="0"/>
              </a:rPr>
              <a:t>. для </a:t>
            </a:r>
            <a:r>
              <a:rPr lang="uk-UA" sz="2000" dirty="0" err="1">
                <a:latin typeface="Times New Roman" pitchFamily="18" charset="0"/>
                <a:cs typeface="Times New Roman" pitchFamily="18" charset="0"/>
              </a:rPr>
              <a:t>загальноосвіт</a:t>
            </a:r>
            <a:r>
              <a:rPr lang="uk-UA" sz="2000" dirty="0">
                <a:latin typeface="Times New Roman" pitchFamily="18" charset="0"/>
                <a:cs typeface="Times New Roman" pitchFamily="18" charset="0"/>
              </a:rPr>
              <a:t>. </a:t>
            </a:r>
            <a:r>
              <a:rPr lang="uk-UA" sz="2000" dirty="0" err="1">
                <a:latin typeface="Times New Roman" pitchFamily="18" charset="0"/>
                <a:cs typeface="Times New Roman" pitchFamily="18" charset="0"/>
              </a:rPr>
              <a:t>навч</a:t>
            </a:r>
            <a:r>
              <a:rPr lang="uk-UA" sz="2000" dirty="0">
                <a:latin typeface="Times New Roman" pitchFamily="18" charset="0"/>
                <a:cs typeface="Times New Roman" pitchFamily="18" charset="0"/>
              </a:rPr>
              <a:t>. заклад./ Г.П.</a:t>
            </a:r>
            <a:r>
              <a:rPr lang="uk-UA" sz="2000" dirty="0" err="1">
                <a:latin typeface="Times New Roman" pitchFamily="18" charset="0"/>
                <a:cs typeface="Times New Roman" pitchFamily="18" charset="0"/>
              </a:rPr>
              <a:t>Бевз</a:t>
            </a:r>
            <a:r>
              <a:rPr lang="uk-UA" sz="2000" dirty="0">
                <a:latin typeface="Times New Roman" pitchFamily="18" charset="0"/>
                <a:cs typeface="Times New Roman" pitchFamily="18" charset="0"/>
              </a:rPr>
              <a:t>, </a:t>
            </a:r>
          </a:p>
          <a:p>
            <a:pPr>
              <a:defRPr/>
            </a:pPr>
            <a:r>
              <a:rPr lang="uk-UA" sz="2000" dirty="0">
                <a:latin typeface="Times New Roman" pitchFamily="18" charset="0"/>
                <a:cs typeface="Times New Roman" pitchFamily="18" charset="0"/>
              </a:rPr>
              <a:t>   В.Г.</a:t>
            </a:r>
            <a:r>
              <a:rPr lang="uk-UA" sz="2000" dirty="0" err="1">
                <a:latin typeface="Times New Roman" pitchFamily="18" charset="0"/>
                <a:cs typeface="Times New Roman" pitchFamily="18" charset="0"/>
              </a:rPr>
              <a:t>Бевз.-К</a:t>
            </a:r>
            <a:r>
              <a:rPr lang="uk-UA" sz="2000" dirty="0">
                <a:latin typeface="Times New Roman" pitchFamily="18" charset="0"/>
                <a:cs typeface="Times New Roman" pitchFamily="18" charset="0"/>
              </a:rPr>
              <a:t>.:</a:t>
            </a:r>
            <a:r>
              <a:rPr lang="uk-UA" sz="2000" dirty="0" err="1">
                <a:latin typeface="Times New Roman" pitchFamily="18" charset="0"/>
                <a:cs typeface="Times New Roman" pitchFamily="18" charset="0"/>
              </a:rPr>
              <a:t>Генеза</a:t>
            </a:r>
            <a:r>
              <a:rPr lang="uk-UA" sz="2000" dirty="0">
                <a:latin typeface="Times New Roman" pitchFamily="18" charset="0"/>
                <a:cs typeface="Times New Roman" pitchFamily="18" charset="0"/>
              </a:rPr>
              <a:t>,2006 </a:t>
            </a:r>
            <a:endParaRPr lang="ru-RU" sz="2000" dirty="0">
              <a:latin typeface="Times New Roman" pitchFamily="18" charset="0"/>
              <a:cs typeface="Times New Roman" pitchFamily="18" charset="0"/>
            </a:endParaRPr>
          </a:p>
          <a:p>
            <a:pPr marL="342900" indent="-342900">
              <a:buFont typeface="Arial" pitchFamily="34" charset="0"/>
              <a:buChar char="•"/>
              <a:defRPr/>
            </a:pPr>
            <a:r>
              <a:rPr lang="uk-UA" sz="2000" dirty="0">
                <a:latin typeface="Times New Roman" pitchFamily="18" charset="0"/>
                <a:cs typeface="Times New Roman" pitchFamily="18" charset="0"/>
              </a:rPr>
              <a:t>Математика: 5 кл.: </a:t>
            </a:r>
            <a:r>
              <a:rPr lang="uk-UA" sz="2000" dirty="0" err="1">
                <a:latin typeface="Times New Roman" pitchFamily="18" charset="0"/>
                <a:cs typeface="Times New Roman" pitchFamily="18" charset="0"/>
              </a:rPr>
              <a:t>підруч</a:t>
            </a:r>
            <a:r>
              <a:rPr lang="uk-UA" sz="2000" dirty="0">
                <a:latin typeface="Times New Roman" pitchFamily="18" charset="0"/>
                <a:cs typeface="Times New Roman" pitchFamily="18" charset="0"/>
              </a:rPr>
              <a:t>. для </a:t>
            </a:r>
            <a:r>
              <a:rPr lang="uk-UA" sz="2000" dirty="0" err="1">
                <a:latin typeface="Times New Roman" pitchFamily="18" charset="0"/>
                <a:cs typeface="Times New Roman" pitchFamily="18" charset="0"/>
              </a:rPr>
              <a:t>загальноосвіт</a:t>
            </a:r>
            <a:r>
              <a:rPr lang="uk-UA" sz="2000" dirty="0">
                <a:latin typeface="Times New Roman" pitchFamily="18" charset="0"/>
                <a:cs typeface="Times New Roman" pitchFamily="18" charset="0"/>
              </a:rPr>
              <a:t>. </a:t>
            </a:r>
            <a:r>
              <a:rPr lang="uk-UA" sz="2000" dirty="0" err="1">
                <a:latin typeface="Times New Roman" pitchFamily="18" charset="0"/>
                <a:cs typeface="Times New Roman" pitchFamily="18" charset="0"/>
              </a:rPr>
              <a:t>навч</a:t>
            </a:r>
            <a:r>
              <a:rPr lang="uk-UA" sz="2000" dirty="0">
                <a:latin typeface="Times New Roman" pitchFamily="18" charset="0"/>
                <a:cs typeface="Times New Roman" pitchFamily="18" charset="0"/>
              </a:rPr>
              <a:t>. заклад./ Г.П.</a:t>
            </a:r>
            <a:r>
              <a:rPr lang="uk-UA" sz="2000" dirty="0" err="1">
                <a:latin typeface="Times New Roman" pitchFamily="18" charset="0"/>
                <a:cs typeface="Times New Roman" pitchFamily="18" charset="0"/>
              </a:rPr>
              <a:t>Бевз</a:t>
            </a:r>
            <a:r>
              <a:rPr lang="uk-UA" sz="2000" dirty="0">
                <a:latin typeface="Times New Roman" pitchFamily="18" charset="0"/>
                <a:cs typeface="Times New Roman" pitchFamily="18" charset="0"/>
              </a:rPr>
              <a:t>, </a:t>
            </a:r>
          </a:p>
          <a:p>
            <a:pPr>
              <a:defRPr/>
            </a:pPr>
            <a:r>
              <a:rPr lang="uk-UA" sz="2000" dirty="0">
                <a:latin typeface="Times New Roman" pitchFamily="18" charset="0"/>
                <a:cs typeface="Times New Roman" pitchFamily="18" charset="0"/>
              </a:rPr>
              <a:t>    В.Г.</a:t>
            </a:r>
            <a:r>
              <a:rPr lang="uk-UA" sz="2000" dirty="0" err="1">
                <a:latin typeface="Times New Roman" pitchFamily="18" charset="0"/>
                <a:cs typeface="Times New Roman" pitchFamily="18" charset="0"/>
              </a:rPr>
              <a:t>Бевз.-К</a:t>
            </a:r>
            <a:r>
              <a:rPr lang="uk-UA" sz="2000" dirty="0">
                <a:latin typeface="Times New Roman" pitchFamily="18" charset="0"/>
                <a:cs typeface="Times New Roman" pitchFamily="18" charset="0"/>
              </a:rPr>
              <a:t>.: </a:t>
            </a:r>
            <a:r>
              <a:rPr lang="uk-UA" sz="2000" dirty="0" err="1">
                <a:latin typeface="Times New Roman" pitchFamily="18" charset="0"/>
                <a:cs typeface="Times New Roman" pitchFamily="18" charset="0"/>
              </a:rPr>
              <a:t>Зодіак-ЕКО</a:t>
            </a:r>
            <a:r>
              <a:rPr lang="uk-UA" sz="2000" dirty="0">
                <a:latin typeface="Times New Roman" pitchFamily="18" charset="0"/>
                <a:cs typeface="Times New Roman" pitchFamily="18" charset="0"/>
              </a:rPr>
              <a:t> ,2005.- 352с</a:t>
            </a:r>
            <a:endParaRPr lang="ru-RU" sz="2000" dirty="0">
              <a:latin typeface="Times New Roman" pitchFamily="18" charset="0"/>
              <a:cs typeface="Times New Roman" pitchFamily="18" charset="0"/>
            </a:endParaRPr>
          </a:p>
          <a:p>
            <a:pPr marL="342900" indent="-342900">
              <a:buFont typeface="Arial" pitchFamily="34" charset="0"/>
              <a:buChar char="•"/>
              <a:defRPr/>
            </a:pPr>
            <a:r>
              <a:rPr lang="uk-UA" sz="2000" dirty="0">
                <a:latin typeface="Times New Roman" pitchFamily="18" charset="0"/>
                <a:cs typeface="Times New Roman" pitchFamily="18" charset="0"/>
              </a:rPr>
              <a:t>Математика. Дитяча енциклопедія./</a:t>
            </a:r>
            <a:r>
              <a:rPr lang="uk-UA" sz="2000" dirty="0" err="1">
                <a:latin typeface="Times New Roman" pitchFamily="18" charset="0"/>
                <a:cs typeface="Times New Roman" pitchFamily="18" charset="0"/>
              </a:rPr>
              <a:t>Авт.-упорядники</a:t>
            </a:r>
            <a:r>
              <a:rPr lang="uk-UA" sz="2000" dirty="0">
                <a:latin typeface="Times New Roman" pitchFamily="18" charset="0"/>
                <a:cs typeface="Times New Roman" pitchFamily="18" charset="0"/>
              </a:rPr>
              <a:t> М.О.Володарська., Є.С.</a:t>
            </a:r>
            <a:r>
              <a:rPr lang="uk-UA" sz="2000" dirty="0" err="1">
                <a:latin typeface="Times New Roman" pitchFamily="18" charset="0"/>
                <a:cs typeface="Times New Roman" pitchFamily="18" charset="0"/>
              </a:rPr>
              <a:t>Каневський.-Х</a:t>
            </a:r>
            <a:r>
              <a:rPr lang="uk-UA" sz="2000" dirty="0">
                <a:latin typeface="Times New Roman" pitchFamily="18" charset="0"/>
                <a:cs typeface="Times New Roman" pitchFamily="18" charset="0"/>
              </a:rPr>
              <a:t>.:Фоліо,2003,-317с. </a:t>
            </a:r>
          </a:p>
          <a:p>
            <a:pPr>
              <a:defRPr/>
            </a:pPr>
            <a:endParaRPr lang="ru-RU" sz="2000" dirty="0">
              <a:latin typeface="Times New Roman" pitchFamily="18" charset="0"/>
              <a:cs typeface="Times New Roman" pitchFamily="18" charset="0"/>
            </a:endParaRPr>
          </a:p>
          <a:p>
            <a:pPr marL="342900" indent="-342900">
              <a:buFont typeface="Arial" pitchFamily="34" charset="0"/>
              <a:buChar char="•"/>
              <a:defRPr/>
            </a:pPr>
            <a:r>
              <a:rPr lang="uk-UA" sz="2000" dirty="0">
                <a:latin typeface="Times New Roman" pitchFamily="18" charset="0"/>
                <a:cs typeface="Times New Roman" pitchFamily="18" charset="0"/>
              </a:rPr>
              <a:t> </a:t>
            </a:r>
            <a:r>
              <a:rPr lang="uk-UA" sz="2000" u="sng" dirty="0">
                <a:latin typeface="Times New Roman" pitchFamily="18" charset="0"/>
                <a:cs typeface="Times New Roman" pitchFamily="18" charset="0"/>
                <a:hlinkClick r:id="rId3"/>
              </a:rPr>
              <a:t>http://uk.wikipedia.org</a:t>
            </a:r>
            <a:r>
              <a:rPr lang="uk-UA" sz="2000" dirty="0">
                <a:latin typeface="Times New Roman" pitchFamily="18" charset="0"/>
                <a:cs typeface="Times New Roman" pitchFamily="18" charset="0"/>
              </a:rPr>
              <a:t> Україномовний розділ відкритої багатомовної   </a:t>
            </a:r>
            <a:endParaRPr lang="ru-RU" sz="2000" dirty="0">
              <a:latin typeface="Times New Roman" pitchFamily="18" charset="0"/>
              <a:cs typeface="Times New Roman" pitchFamily="18" charset="0"/>
            </a:endParaRPr>
          </a:p>
          <a:p>
            <a:pPr>
              <a:defRPr/>
            </a:pPr>
            <a:r>
              <a:rPr lang="uk-UA" sz="2000" dirty="0">
                <a:latin typeface="Times New Roman" pitchFamily="18" charset="0"/>
                <a:cs typeface="Times New Roman" pitchFamily="18" charset="0"/>
              </a:rPr>
              <a:t>    мережевої   енциклопедії.</a:t>
            </a:r>
            <a:endParaRPr lang="ru-RU" sz="2000" dirty="0">
              <a:latin typeface="Times New Roman" pitchFamily="18" charset="0"/>
              <a:cs typeface="Times New Roman" pitchFamily="18" charset="0"/>
            </a:endParaRPr>
          </a:p>
          <a:p>
            <a:pPr>
              <a:defRPr/>
            </a:pPr>
            <a:r>
              <a:rPr lang="uk-UA"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a:p>
            <a:pPr>
              <a:defRPr/>
            </a:pPr>
            <a:endParaRPr lang="ru-RU" dirty="0"/>
          </a:p>
        </p:txBody>
      </p:sp>
    </p:spTree>
    <p:extLst>
      <p:ext uri="{BB962C8B-B14F-4D97-AF65-F5344CB8AC3E}">
        <p14:creationId xmlns:p14="http://schemas.microsoft.com/office/powerpoint/2010/main" val="1235141035"/>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E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E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212</TotalTime>
  <Words>961</Words>
  <Application>Microsoft Office PowerPoint</Application>
  <PresentationFormat>Экран (4:3)</PresentationFormat>
  <Paragraphs>62</Paragraphs>
  <Slides>9</Slides>
  <Notes>8</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Воздушный поток</vt:lpstr>
      <vt:lpstr>Презентация PowerPoint</vt:lpstr>
      <vt:lpstr>Презентация PowerPoint</vt:lpstr>
      <vt:lpstr>Презентация PowerPoint</vt:lpstr>
      <vt:lpstr>Старослов'янська система числення</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Инна </cp:lastModifiedBy>
  <cp:revision>21</cp:revision>
  <dcterms:modified xsi:type="dcterms:W3CDTF">2013-04-26T07:29:17Z</dcterms:modified>
</cp:coreProperties>
</file>