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7" r:id="rId2"/>
    <p:sldId id="263" r:id="rId3"/>
    <p:sldId id="258" r:id="rId4"/>
    <p:sldId id="259" r:id="rId5"/>
    <p:sldId id="265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15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315B0-25E0-4B36-9770-ACC8F63C1B5E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6588B2-E31C-439B-973E-10274E9C23D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32010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136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0B37D231-AE68-427D-B7D6-00ABBE743665}" type="slidenum">
              <a:rPr lang="ru-RU" smtClean="0"/>
              <a:pPr eaLnBrk="1" hangingPunct="1"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4867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fld id="{3D725FEE-C01B-4879-913D-5B14457F7A8F}" type="slidenum">
              <a:rPr lang="ru-RU" smtClean="0"/>
              <a:pPr eaLnBrk="1" hangingPunct="1"/>
              <a:t>6</a:t>
            </a:fld>
            <a:endParaRPr lang="ru-RU" smtClean="0"/>
          </a:p>
        </p:txBody>
      </p:sp>
      <p:sp>
        <p:nvSpPr>
          <p:cNvPr id="164868" name="Заметки 1"/>
          <p:cNvSpPr>
            <a:spLocks noGrp="1"/>
          </p:cNvSpPr>
          <p:nvPr/>
        </p:nvSpPr>
        <p:spPr bwMode="auto">
          <a:xfrm>
            <a:off x="685800" y="4343583"/>
            <a:ext cx="5486400" cy="4114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30000"/>
              </a:spcBef>
            </a:pPr>
            <a:endParaRPr lang="ru-RU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24.04.2013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uk.wikipedia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D01021_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9568" y="0"/>
            <a:ext cx="8424863" cy="540385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>
            <a:off x="1115616" y="404664"/>
            <a:ext cx="6626225" cy="38576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ru-RU" sz="3600" kern="10" dirty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Від</a:t>
            </a: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  <a:r>
              <a:rPr lang="ru-RU" sz="3600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лічби</a:t>
            </a: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на </a:t>
            </a:r>
            <a:r>
              <a:rPr lang="ru-RU" sz="3600" kern="10" dirty="0" err="1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пальцях</a:t>
            </a:r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 </a:t>
            </a:r>
          </a:p>
          <a:p>
            <a:pPr algn="ctr"/>
            <a:r>
              <a:rPr lang="ru-RU" sz="3600" kern="10" dirty="0" smtClean="0">
                <a:ln w="9525">
                  <a:solidFill>
                    <a:srgbClr val="CC99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6600CC"/>
                    </a:gs>
                    <a:gs pos="100000">
                      <a:srgbClr val="CC00CC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9999FF">
                      <a:alpha val="79999"/>
                    </a:srgbClr>
                  </a:outerShdw>
                </a:effectLst>
                <a:latin typeface="Impact"/>
              </a:rPr>
              <a:t>до ЕОМ</a:t>
            </a:r>
            <a:endParaRPr lang="ru-RU" sz="3600" kern="10" dirty="0">
              <a:ln w="9525">
                <a:solidFill>
                  <a:srgbClr val="CC99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6600CC"/>
                  </a:gs>
                  <a:gs pos="100000">
                    <a:srgbClr val="CC00CC"/>
                  </a:gs>
                </a:gsLst>
                <a:lin ang="5400000" scaled="1"/>
              </a:gradFill>
              <a:effectLst>
                <a:outerShdw dist="53882" dir="2700000" algn="ctr" rotWithShape="0">
                  <a:srgbClr val="9999FF">
                    <a:alpha val="79999"/>
                  </a:srgbClr>
                </a:outerShdw>
              </a:effectLst>
              <a:latin typeface="Impact"/>
            </a:endParaRPr>
          </a:p>
        </p:txBody>
      </p:sp>
      <p:pic>
        <p:nvPicPr>
          <p:cNvPr id="8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03850"/>
            <a:ext cx="9144000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9288" y="2333476"/>
            <a:ext cx="2314575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116" y="2780929"/>
            <a:ext cx="1574183" cy="1872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49983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051720" y="188640"/>
            <a:ext cx="5248553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Немеханічні</a:t>
            </a:r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</a:p>
          <a:p>
            <a:pPr algn="ctr"/>
            <a:r>
              <a:rPr lang="ru-RU" sz="5400" b="1" cap="none" spc="0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обчислювальні</a:t>
            </a:r>
            <a:endParaRPr lang="ru-RU" sz="5400" b="1" cap="none" spc="0" dirty="0" smtClean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uk-UA" sz="5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прилади</a:t>
            </a:r>
            <a:endParaRPr lang="ru-RU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132856"/>
            <a:ext cx="1905000" cy="220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67544" y="4540478"/>
            <a:ext cx="2236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Російські рахівниці</a:t>
            </a:r>
            <a:endParaRPr lang="ru-RU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2313" y="2787878"/>
            <a:ext cx="2619375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228797" y="4575360"/>
            <a:ext cx="686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Абак</a:t>
            </a:r>
            <a:endParaRPr lang="ru-RU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335262"/>
            <a:ext cx="2455766" cy="1804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98361" y="4308659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Китайський </a:t>
            </a:r>
            <a:r>
              <a:rPr lang="uk-UA" dirty="0" err="1" smtClean="0"/>
              <a:t>суаньпань</a:t>
            </a:r>
            <a:endParaRPr lang="ru-RU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1943" y="5103409"/>
            <a:ext cx="3048000" cy="133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900747" y="5425939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/>
              <a:t>Японський </a:t>
            </a:r>
            <a:r>
              <a:rPr lang="uk-UA" dirty="0" err="1" smtClean="0"/>
              <a:t>соробан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949267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80578"/>
            <a:ext cx="1440160" cy="1620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4366" y="1707337"/>
            <a:ext cx="2127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Леонардо </a:t>
            </a:r>
            <a:r>
              <a:rPr lang="uk-UA" dirty="0" err="1" smtClean="0"/>
              <a:t>да</a:t>
            </a:r>
            <a:r>
              <a:rPr lang="uk-UA" dirty="0" smtClean="0"/>
              <a:t> Вінчі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332037" y="137650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Механічні</a:t>
            </a:r>
            <a:r>
              <a:rPr lang="ru-RU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r>
              <a:rPr lang="ru-RU" sz="2400" b="1" dirty="0" err="1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обчислювальні</a:t>
            </a:r>
            <a:endParaRPr lang="ru-RU" sz="24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  <a:p>
            <a:pPr algn="ctr"/>
            <a:r>
              <a:rPr lang="uk-UA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прилади</a:t>
            </a:r>
            <a:endParaRPr lang="ru-RU" sz="40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825702"/>
            <a:ext cx="257175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46799" y="6488668"/>
            <a:ext cx="1965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Машина </a:t>
            </a:r>
            <a:r>
              <a:rPr lang="uk-UA" dirty="0"/>
              <a:t>П</a:t>
            </a:r>
            <a:r>
              <a:rPr lang="uk-UA" dirty="0" smtClean="0"/>
              <a:t>аскаля</a:t>
            </a:r>
            <a:endParaRPr lang="ru-RU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071891"/>
            <a:ext cx="2305050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02716" y="4227190"/>
            <a:ext cx="2053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Машина </a:t>
            </a:r>
            <a:r>
              <a:rPr lang="uk-UA" dirty="0" err="1" smtClean="0"/>
              <a:t>Шикарда</a:t>
            </a:r>
            <a:endParaRPr lang="ru-RU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8531" y="890693"/>
            <a:ext cx="3228975" cy="140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793508" y="2300393"/>
            <a:ext cx="20794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Машина </a:t>
            </a:r>
            <a:r>
              <a:rPr lang="uk-UA" dirty="0" err="1" smtClean="0"/>
              <a:t>Лейбніца</a:t>
            </a:r>
            <a:endParaRPr lang="ru-RU" dirty="0"/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7872" y="2728074"/>
            <a:ext cx="3048000" cy="876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778148" y="3627889"/>
            <a:ext cx="2542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Логарифмічна лінійка</a:t>
            </a:r>
            <a:endParaRPr lang="ru-RU" dirty="0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1" y="4053091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85794" y="6119336"/>
            <a:ext cx="15392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арифмометр</a:t>
            </a:r>
            <a:endParaRPr lang="ru-RU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193" y="2133"/>
            <a:ext cx="2324100" cy="197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6244706" y="2023394"/>
            <a:ext cx="21066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Машина </a:t>
            </a:r>
          </a:p>
          <a:p>
            <a:pPr algn="ctr"/>
            <a:r>
              <a:rPr lang="uk-UA" dirty="0" smtClean="0"/>
              <a:t>Чарльза </a:t>
            </a:r>
            <a:r>
              <a:rPr lang="uk-UA" dirty="0" err="1" smtClean="0"/>
              <a:t>Беббіджа</a:t>
            </a:r>
            <a:endParaRPr lang="ru-RU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895" y="2693665"/>
            <a:ext cx="2378287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5974554" y="4230169"/>
            <a:ext cx="2688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Арифмометр </a:t>
            </a:r>
            <a:r>
              <a:rPr lang="uk-UA" dirty="0" err="1" smtClean="0"/>
              <a:t>Чебишева</a:t>
            </a:r>
            <a:endParaRPr lang="ru-RU" dirty="0"/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193" y="4661929"/>
            <a:ext cx="2106488" cy="1256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5723832" y="6118091"/>
            <a:ext cx="28328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Конрад </a:t>
            </a:r>
            <a:r>
              <a:rPr lang="uk-UA" dirty="0" err="1" smtClean="0"/>
              <a:t>Цузе</a:t>
            </a:r>
            <a:r>
              <a:rPr lang="uk-UA" dirty="0" smtClean="0"/>
              <a:t> і </a:t>
            </a:r>
          </a:p>
          <a:p>
            <a:r>
              <a:rPr lang="uk-UA" dirty="0" smtClean="0"/>
              <a:t>Програмувальна машина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28265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62" y="68124"/>
            <a:ext cx="3090489" cy="235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61295" y="2443872"/>
            <a:ext cx="8034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ЕНІАК</a:t>
            </a:r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6493" y="0"/>
            <a:ext cx="3971434" cy="24911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394653" y="2576476"/>
            <a:ext cx="7889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МЕСМ</a:t>
            </a:r>
            <a:endParaRPr lang="ru-RU" dirty="0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63" y="90428"/>
            <a:ext cx="1239199" cy="2168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96562" y="2437977"/>
            <a:ext cx="21771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dirty="0" smtClean="0"/>
              <a:t>Електровакуумний</a:t>
            </a:r>
          </a:p>
          <a:p>
            <a:pPr algn="ctr"/>
            <a:r>
              <a:rPr lang="uk-UA" dirty="0" smtClean="0"/>
              <a:t> діод</a:t>
            </a:r>
            <a:endParaRPr lang="ru-RU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2" y="2940868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9552" y="4835009"/>
            <a:ext cx="1372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транзистор</a:t>
            </a:r>
            <a:endParaRPr lang="ru-RU" dirty="0"/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6562" y="3108698"/>
            <a:ext cx="2016252" cy="1512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146198" y="4604052"/>
            <a:ext cx="2149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Інтегрована схема</a:t>
            </a:r>
            <a:endParaRPr lang="ru-RU" dirty="0"/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1127" y="2940868"/>
            <a:ext cx="2705100" cy="168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900928" y="4650343"/>
            <a:ext cx="1776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uk-UA" dirty="0" smtClean="0"/>
              <a:t>мікропроцесор</a:t>
            </a:r>
            <a:endParaRPr lang="ru-RU" dirty="0"/>
          </a:p>
        </p:txBody>
      </p:sp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44" y="5019675"/>
            <a:ext cx="2495550" cy="1838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776" y="5100816"/>
            <a:ext cx="2133600" cy="1676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7371344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Прямоугольник 3"/>
          <p:cNvSpPr>
            <a:spLocks noChangeArrowheads="1"/>
          </p:cNvSpPr>
          <p:nvPr/>
        </p:nvSpPr>
        <p:spPr bwMode="auto">
          <a:xfrm>
            <a:off x="890588" y="650875"/>
            <a:ext cx="7272337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uk-UA" dirty="0"/>
              <a:t>З допомогою якого приладу  вавилоняни </a:t>
            </a:r>
            <a:r>
              <a:rPr lang="uk-UA" dirty="0" smtClean="0"/>
              <a:t>проводили </a:t>
            </a:r>
            <a:r>
              <a:rPr lang="uk-UA" dirty="0"/>
              <a:t>арифметичні обчислення?</a:t>
            </a:r>
            <a:endParaRPr lang="ru-RU" dirty="0"/>
          </a:p>
        </p:txBody>
      </p:sp>
      <p:sp>
        <p:nvSpPr>
          <p:cNvPr id="54275" name="TextBox 5"/>
          <p:cNvSpPr txBox="1">
            <a:spLocks noChangeArrowheads="1"/>
          </p:cNvSpPr>
          <p:nvPr/>
        </p:nvSpPr>
        <p:spPr bwMode="auto">
          <a:xfrm>
            <a:off x="890588" y="1689100"/>
            <a:ext cx="4300537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/>
              <a:t>Коли і ким була створена перша ЕОМ?</a:t>
            </a:r>
            <a:endParaRPr lang="ru-RU"/>
          </a:p>
          <a:p>
            <a:pPr eaLnBrk="1" hangingPunct="1"/>
            <a:endParaRPr lang="ru-RU"/>
          </a:p>
        </p:txBody>
      </p:sp>
      <p:sp>
        <p:nvSpPr>
          <p:cNvPr id="54276" name="TextBox 6"/>
          <p:cNvSpPr txBox="1">
            <a:spLocks noChangeArrowheads="1"/>
          </p:cNvSpPr>
          <p:nvPr/>
        </p:nvSpPr>
        <p:spPr bwMode="auto">
          <a:xfrm>
            <a:off x="827088" y="2335213"/>
            <a:ext cx="7834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/>
              <a:t>Як називався перший механічний калькулятор, збудований Лейбніцом?</a:t>
            </a:r>
            <a:endParaRPr lang="ru-RU"/>
          </a:p>
          <a:p>
            <a:pPr eaLnBrk="1" hangingPunct="1"/>
            <a:endParaRPr lang="ru-RU"/>
          </a:p>
        </p:txBody>
      </p:sp>
      <p:sp>
        <p:nvSpPr>
          <p:cNvPr id="54277" name="TextBox 7"/>
          <p:cNvSpPr txBox="1">
            <a:spLocks noChangeArrowheads="1"/>
          </p:cNvSpPr>
          <p:nvPr/>
        </p:nvSpPr>
        <p:spPr bwMode="auto">
          <a:xfrm>
            <a:off x="890588" y="2898775"/>
            <a:ext cx="399415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itchFamily="34" charset="0"/>
              </a:defRPr>
            </a:lvl9pPr>
          </a:lstStyle>
          <a:p>
            <a:pPr eaLnBrk="1" hangingPunct="1"/>
            <a:r>
              <a:rPr lang="uk-UA"/>
              <a:t>Скільки поколінь ЕОМ розрізняють?</a:t>
            </a:r>
            <a:endParaRPr lang="ru-RU"/>
          </a:p>
          <a:p>
            <a:pPr eaLnBrk="1" hangingPunct="1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61553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850" y="1052513"/>
            <a:ext cx="9451975" cy="47085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Список використаних джерел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>
              <a:defRPr/>
            </a:pPr>
            <a:r>
              <a:rPr lang="uk-UA" b="1" dirty="0"/>
              <a:t> </a:t>
            </a:r>
            <a:endParaRPr lang="ru-RU" dirty="0"/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страницами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истории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математики.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Пособие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учащихся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5-6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классов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./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Депман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И.Я.,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Виленкин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Н.Я. – М.: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Просвещение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1989,-287с.</a:t>
            </a: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6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Генеза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,2006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Математика: 5 кл.: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підруч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для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загальноосвіт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навч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 заклад./ Г.П.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В.Г.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Бевз.-К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Зодіак-ЕКО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,2005.- 352с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Математика. Дитяча енциклопедія./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Авт.-упорядники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М.О.Володарська., Є.С.</a:t>
            </a:r>
            <a:r>
              <a:rPr lang="uk-UA" sz="2000" dirty="0" err="1">
                <a:latin typeface="Times New Roman" pitchFamily="18" charset="0"/>
                <a:cs typeface="Times New Roman" pitchFamily="18" charset="0"/>
              </a:rPr>
              <a:t>Каневський.-Х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.:Фоліо,2003,-317с. </a:t>
            </a:r>
          </a:p>
          <a:p>
            <a:pPr>
              <a:defRPr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u="sng" dirty="0">
                <a:latin typeface="Times New Roman" pitchFamily="18" charset="0"/>
                <a:cs typeface="Times New Roman" pitchFamily="18" charset="0"/>
                <a:hlinkClick r:id="rId3"/>
              </a:rPr>
              <a:t>http://uk.wikipedia.org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Україномовний розділ відкритої багатомовної  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    мережевої   енциклопедії.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9022452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E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197</TotalTime>
  <Words>87</Words>
  <Application>Microsoft Office PowerPoint</Application>
  <PresentationFormat>Экран (4:3)</PresentationFormat>
  <Paragraphs>48</Paragraphs>
  <Slides>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Инна </cp:lastModifiedBy>
  <cp:revision>10</cp:revision>
  <dcterms:modified xsi:type="dcterms:W3CDTF">2013-04-24T18:45:09Z</dcterms:modified>
</cp:coreProperties>
</file>