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61" r:id="rId2"/>
    <p:sldId id="256" r:id="rId3"/>
    <p:sldId id="257" r:id="rId4"/>
    <p:sldId id="260" r:id="rId5"/>
    <p:sldId id="262" r:id="rId6"/>
    <p:sldId id="26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3B0394-4570-4CC1-8321-2F63A8C774B9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D883810-B340-4698-9AD2-64E8F93AA798}">
      <dgm:prSet phldrT="[Текст]" custT="1"/>
      <dgm:spPr>
        <a:solidFill>
          <a:schemeClr val="accent5"/>
        </a:solidFill>
      </dgm:spPr>
      <dgm:t>
        <a:bodyPr/>
        <a:lstStyle/>
        <a:p>
          <a:r>
            <a:rPr lang="uk-UA" sz="2000" dirty="0" smtClean="0"/>
            <a:t>До Х</a:t>
          </a:r>
          <a:r>
            <a:rPr lang="en-US" sz="2000" dirty="0" smtClean="0"/>
            <a:t>V</a:t>
          </a:r>
          <a:r>
            <a:rPr lang="uk-UA" sz="2000" dirty="0" smtClean="0"/>
            <a:t> ст. для запису дій використовували слова «плюс»,»мінус»</a:t>
          </a:r>
          <a:endParaRPr lang="ru-RU" sz="2000" dirty="0"/>
        </a:p>
      </dgm:t>
    </dgm:pt>
    <dgm:pt modelId="{E18EAA6A-0CB3-4FE3-BB5F-86F2CD31B404}" type="parTrans" cxnId="{A1D92A7A-D331-47D4-923D-BB2A49C3EB20}">
      <dgm:prSet/>
      <dgm:spPr/>
      <dgm:t>
        <a:bodyPr/>
        <a:lstStyle/>
        <a:p>
          <a:endParaRPr lang="ru-RU"/>
        </a:p>
      </dgm:t>
    </dgm:pt>
    <dgm:pt modelId="{C99153B1-8829-464A-A975-30577701EC70}" type="sibTrans" cxnId="{A1D92A7A-D331-47D4-923D-BB2A49C3EB20}">
      <dgm:prSet/>
      <dgm:spPr/>
      <dgm:t>
        <a:bodyPr/>
        <a:lstStyle/>
        <a:p>
          <a:endParaRPr lang="ru-RU"/>
        </a:p>
      </dgm:t>
    </dgm:pt>
    <dgm:pt modelId="{F2D22247-2F61-49E7-B125-4B45E1657A83}">
      <dgm:prSet phldrT="[Текст]" custT="1"/>
      <dgm:spPr>
        <a:solidFill>
          <a:schemeClr val="accent3"/>
        </a:solidFill>
      </dgm:spPr>
      <dgm:t>
        <a:bodyPr/>
        <a:lstStyle/>
        <a:p>
          <a:r>
            <a:rPr lang="uk-UA" sz="2000" baseline="0" dirty="0" smtClean="0">
              <a:solidFill>
                <a:schemeClr val="tx1"/>
              </a:solidFill>
            </a:rPr>
            <a:t>у XVI столітті німецькі рахівники і торговці почали користуватись знаками "+", "-",</a:t>
          </a:r>
          <a:endParaRPr lang="ru-RU" sz="2000" baseline="0" dirty="0">
            <a:solidFill>
              <a:schemeClr val="tx1"/>
            </a:solidFill>
          </a:endParaRPr>
        </a:p>
      </dgm:t>
    </dgm:pt>
    <dgm:pt modelId="{BBA7369F-2A91-4E56-9B12-340213090678}" type="parTrans" cxnId="{B368ED4D-0730-41CF-8759-3A676DE17CC3}">
      <dgm:prSet/>
      <dgm:spPr/>
      <dgm:t>
        <a:bodyPr/>
        <a:lstStyle/>
        <a:p>
          <a:endParaRPr lang="ru-RU"/>
        </a:p>
      </dgm:t>
    </dgm:pt>
    <dgm:pt modelId="{9648F745-1BA6-4CD2-9786-6270736A6283}" type="sibTrans" cxnId="{B368ED4D-0730-41CF-8759-3A676DE17CC3}">
      <dgm:prSet/>
      <dgm:spPr/>
      <dgm:t>
        <a:bodyPr/>
        <a:lstStyle/>
        <a:p>
          <a:endParaRPr lang="ru-RU"/>
        </a:p>
      </dgm:t>
    </dgm:pt>
    <dgm:pt modelId="{1284F9EE-1FB3-4776-A191-78C99B1386CB}">
      <dgm:prSet phldrT="[Текст]" custT="1"/>
      <dgm:spPr/>
      <dgm:t>
        <a:bodyPr/>
        <a:lstStyle/>
        <a:p>
          <a:r>
            <a:rPr lang="uk-UA" sz="2000" baseline="0" dirty="0" smtClean="0">
              <a:solidFill>
                <a:schemeClr val="bg1"/>
              </a:solidFill>
            </a:rPr>
            <a:t>математик Вільям </a:t>
          </a:r>
          <a:r>
            <a:rPr lang="uk-UA" sz="2000" baseline="0" dirty="0" err="1" smtClean="0">
              <a:solidFill>
                <a:schemeClr val="bg1"/>
              </a:solidFill>
            </a:rPr>
            <a:t>Отред</a:t>
          </a:r>
          <a:r>
            <a:rPr lang="uk-UA" sz="2000" baseline="0" dirty="0" smtClean="0">
              <a:solidFill>
                <a:schemeClr val="bg1"/>
              </a:solidFill>
            </a:rPr>
            <a:t>  у 1631р . застосував знак множення «Х»</a:t>
          </a:r>
          <a:endParaRPr lang="ru-RU" sz="2000" baseline="0" dirty="0">
            <a:solidFill>
              <a:schemeClr val="bg1"/>
            </a:solidFill>
          </a:endParaRPr>
        </a:p>
      </dgm:t>
    </dgm:pt>
    <dgm:pt modelId="{C4C78F39-B539-4A20-89E9-2BEE9AF91671}" type="parTrans" cxnId="{B9722117-8B52-4FC9-942F-12EBF8A35B0B}">
      <dgm:prSet/>
      <dgm:spPr/>
      <dgm:t>
        <a:bodyPr/>
        <a:lstStyle/>
        <a:p>
          <a:endParaRPr lang="ru-RU"/>
        </a:p>
      </dgm:t>
    </dgm:pt>
    <dgm:pt modelId="{F51DBD6C-CEFF-4942-A92E-C8171B044837}" type="sibTrans" cxnId="{B9722117-8B52-4FC9-942F-12EBF8A35B0B}">
      <dgm:prSet/>
      <dgm:spPr/>
      <dgm:t>
        <a:bodyPr/>
        <a:lstStyle/>
        <a:p>
          <a:endParaRPr lang="ru-RU"/>
        </a:p>
      </dgm:t>
    </dgm:pt>
    <dgm:pt modelId="{6164D4E6-C5A8-4BEF-B839-048DC82F4105}">
      <dgm:prSet phldrT="[Текст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uk-UA" dirty="0" err="1" smtClean="0"/>
            <a:t>Йоханн</a:t>
          </a:r>
          <a:r>
            <a:rPr lang="uk-UA" dirty="0" smtClean="0"/>
            <a:t> Ран ввів зірочку  (  *  )  в якості знака множення і для ділення  ( /) у 1659 р</a:t>
          </a:r>
          <a:endParaRPr lang="ru-RU" baseline="0" dirty="0">
            <a:solidFill>
              <a:schemeClr val="tx1"/>
            </a:solidFill>
          </a:endParaRPr>
        </a:p>
      </dgm:t>
    </dgm:pt>
    <dgm:pt modelId="{ADEFBEC7-2874-41FC-8AAB-F2C85FD7F261}" type="parTrans" cxnId="{4A33104B-66C3-4A37-A8AD-9CA96916ABFA}">
      <dgm:prSet/>
      <dgm:spPr/>
      <dgm:t>
        <a:bodyPr/>
        <a:lstStyle/>
        <a:p>
          <a:endParaRPr lang="ru-RU"/>
        </a:p>
      </dgm:t>
    </dgm:pt>
    <dgm:pt modelId="{2DDD24B2-B4E2-4D78-9BF8-1B90A6E83130}" type="sibTrans" cxnId="{4A33104B-66C3-4A37-A8AD-9CA96916ABFA}">
      <dgm:prSet/>
      <dgm:spPr/>
      <dgm:t>
        <a:bodyPr/>
        <a:lstStyle/>
        <a:p>
          <a:endParaRPr lang="ru-RU"/>
        </a:p>
      </dgm:t>
    </dgm:pt>
    <dgm:pt modelId="{DEE00F81-08C3-419A-990F-930D92EF217D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uk-UA" sz="2000" dirty="0" smtClean="0">
              <a:solidFill>
                <a:schemeClr val="tx1"/>
              </a:solidFill>
            </a:rPr>
            <a:t>Німецький математик </a:t>
          </a:r>
          <a:r>
            <a:rPr lang="uk-UA" sz="2000" dirty="0" err="1" smtClean="0">
              <a:solidFill>
                <a:schemeClr val="tx1"/>
              </a:solidFill>
            </a:rPr>
            <a:t>Лейбніц</a:t>
          </a:r>
          <a:r>
            <a:rPr lang="uk-UA" sz="2000" dirty="0" smtClean="0">
              <a:solidFill>
                <a:schemeClr val="tx1"/>
              </a:solidFill>
            </a:rPr>
            <a:t> у 1698 р. ввів  знаки  </a:t>
          </a:r>
        </a:p>
        <a:p>
          <a:r>
            <a:rPr lang="uk-UA" sz="2000" dirty="0" smtClean="0">
              <a:solidFill>
                <a:schemeClr val="tx1"/>
              </a:solidFill>
            </a:rPr>
            <a:t> «∙» і «:» </a:t>
          </a:r>
          <a:endParaRPr lang="ru-RU" sz="2000" dirty="0"/>
        </a:p>
      </dgm:t>
    </dgm:pt>
    <dgm:pt modelId="{1C264E6C-4C54-4D0A-8130-F2A641D4CEA1}" type="parTrans" cxnId="{7B2E8A30-6645-4773-9667-91222C97C983}">
      <dgm:prSet/>
      <dgm:spPr/>
      <dgm:t>
        <a:bodyPr/>
        <a:lstStyle/>
        <a:p>
          <a:endParaRPr lang="ru-RU"/>
        </a:p>
      </dgm:t>
    </dgm:pt>
    <dgm:pt modelId="{A5ADE5D2-7542-4C8E-B0C4-46EE9F0511F9}" type="sibTrans" cxnId="{7B2E8A30-6645-4773-9667-91222C97C983}">
      <dgm:prSet/>
      <dgm:spPr/>
      <dgm:t>
        <a:bodyPr/>
        <a:lstStyle/>
        <a:p>
          <a:endParaRPr lang="ru-RU"/>
        </a:p>
      </dgm:t>
    </dgm:pt>
    <dgm:pt modelId="{7985FA82-A694-4500-9C4A-F23A18F2945F}" type="pres">
      <dgm:prSet presAssocID="{973B0394-4570-4CC1-8321-2F63A8C774B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2DAFF98-4ED8-4E42-86A3-047FA95844C7}" type="pres">
      <dgm:prSet presAssocID="{973B0394-4570-4CC1-8321-2F63A8C774B9}" presName="cycle" presStyleCnt="0"/>
      <dgm:spPr/>
    </dgm:pt>
    <dgm:pt modelId="{97E0FF4D-8F49-4E97-995D-E127A8627F04}" type="pres">
      <dgm:prSet presAssocID="{AD883810-B340-4698-9AD2-64E8F93AA798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A3CEE8-4EA3-4648-B93E-7DA8B80FA360}" type="pres">
      <dgm:prSet presAssocID="{C99153B1-8829-464A-A975-30577701EC70}" presName="sibTransFirstNode" presStyleLbl="bgShp" presStyleIdx="0" presStyleCnt="1" custLinFactNeighborX="-2174" custLinFactNeighborY="-3144"/>
      <dgm:spPr/>
      <dgm:t>
        <a:bodyPr/>
        <a:lstStyle/>
        <a:p>
          <a:endParaRPr lang="ru-RU"/>
        </a:p>
      </dgm:t>
    </dgm:pt>
    <dgm:pt modelId="{5F36E011-74F8-4795-8884-DF714C03C2C2}" type="pres">
      <dgm:prSet presAssocID="{F2D22247-2F61-49E7-B125-4B45E1657A83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9DB995-9694-451E-9714-3EF2EE48A29A}" type="pres">
      <dgm:prSet presAssocID="{1284F9EE-1FB3-4776-A191-78C99B1386CB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DF95B5-B372-4521-AF43-2929988449D2}" type="pres">
      <dgm:prSet presAssocID="{6164D4E6-C5A8-4BEF-B839-048DC82F4105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AD7D80-6884-4327-ABCD-D7EE7872438A}" type="pres">
      <dgm:prSet presAssocID="{DEE00F81-08C3-419A-990F-930D92EF217D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966E9D4-9F03-4943-AAFC-CE01A0F77E16}" type="presOf" srcId="{973B0394-4570-4CC1-8321-2F63A8C774B9}" destId="{7985FA82-A694-4500-9C4A-F23A18F2945F}" srcOrd="0" destOrd="0" presId="urn:microsoft.com/office/officeart/2005/8/layout/cycle3"/>
    <dgm:cxn modelId="{7B2E8A30-6645-4773-9667-91222C97C983}" srcId="{973B0394-4570-4CC1-8321-2F63A8C774B9}" destId="{DEE00F81-08C3-419A-990F-930D92EF217D}" srcOrd="4" destOrd="0" parTransId="{1C264E6C-4C54-4D0A-8130-F2A641D4CEA1}" sibTransId="{A5ADE5D2-7542-4C8E-B0C4-46EE9F0511F9}"/>
    <dgm:cxn modelId="{A1D92A7A-D331-47D4-923D-BB2A49C3EB20}" srcId="{973B0394-4570-4CC1-8321-2F63A8C774B9}" destId="{AD883810-B340-4698-9AD2-64E8F93AA798}" srcOrd="0" destOrd="0" parTransId="{E18EAA6A-0CB3-4FE3-BB5F-86F2CD31B404}" sibTransId="{C99153B1-8829-464A-A975-30577701EC70}"/>
    <dgm:cxn modelId="{B368ED4D-0730-41CF-8759-3A676DE17CC3}" srcId="{973B0394-4570-4CC1-8321-2F63A8C774B9}" destId="{F2D22247-2F61-49E7-B125-4B45E1657A83}" srcOrd="1" destOrd="0" parTransId="{BBA7369F-2A91-4E56-9B12-340213090678}" sibTransId="{9648F745-1BA6-4CD2-9786-6270736A6283}"/>
    <dgm:cxn modelId="{B9722117-8B52-4FC9-942F-12EBF8A35B0B}" srcId="{973B0394-4570-4CC1-8321-2F63A8C774B9}" destId="{1284F9EE-1FB3-4776-A191-78C99B1386CB}" srcOrd="2" destOrd="0" parTransId="{C4C78F39-B539-4A20-89E9-2BEE9AF91671}" sibTransId="{F51DBD6C-CEFF-4942-A92E-C8171B044837}"/>
    <dgm:cxn modelId="{EF8EF2A4-D5B5-4568-8E2B-9264DA937160}" type="presOf" srcId="{F2D22247-2F61-49E7-B125-4B45E1657A83}" destId="{5F36E011-74F8-4795-8884-DF714C03C2C2}" srcOrd="0" destOrd="0" presId="urn:microsoft.com/office/officeart/2005/8/layout/cycle3"/>
    <dgm:cxn modelId="{BA537AA6-17D5-48E0-B28C-DDDA2F0CFF5C}" type="presOf" srcId="{AD883810-B340-4698-9AD2-64E8F93AA798}" destId="{97E0FF4D-8F49-4E97-995D-E127A8627F04}" srcOrd="0" destOrd="0" presId="urn:microsoft.com/office/officeart/2005/8/layout/cycle3"/>
    <dgm:cxn modelId="{D74AA0FD-4CD0-413F-AAF9-97544E08C89B}" type="presOf" srcId="{C99153B1-8829-464A-A975-30577701EC70}" destId="{DBA3CEE8-4EA3-4648-B93E-7DA8B80FA360}" srcOrd="0" destOrd="0" presId="urn:microsoft.com/office/officeart/2005/8/layout/cycle3"/>
    <dgm:cxn modelId="{D7C0DB4E-E9AD-433C-8BFE-A26173DC2071}" type="presOf" srcId="{6164D4E6-C5A8-4BEF-B839-048DC82F4105}" destId="{4BDF95B5-B372-4521-AF43-2929988449D2}" srcOrd="0" destOrd="0" presId="urn:microsoft.com/office/officeart/2005/8/layout/cycle3"/>
    <dgm:cxn modelId="{D86401A4-9076-40E2-9C2E-8E3995B2C0FD}" type="presOf" srcId="{1284F9EE-1FB3-4776-A191-78C99B1386CB}" destId="{139DB995-9694-451E-9714-3EF2EE48A29A}" srcOrd="0" destOrd="0" presId="urn:microsoft.com/office/officeart/2005/8/layout/cycle3"/>
    <dgm:cxn modelId="{F5C8FDC8-0572-4063-B058-5904C6BFF8B7}" type="presOf" srcId="{DEE00F81-08C3-419A-990F-930D92EF217D}" destId="{2AAD7D80-6884-4327-ABCD-D7EE7872438A}" srcOrd="0" destOrd="0" presId="urn:microsoft.com/office/officeart/2005/8/layout/cycle3"/>
    <dgm:cxn modelId="{4A33104B-66C3-4A37-A8AD-9CA96916ABFA}" srcId="{973B0394-4570-4CC1-8321-2F63A8C774B9}" destId="{6164D4E6-C5A8-4BEF-B839-048DC82F4105}" srcOrd="3" destOrd="0" parTransId="{ADEFBEC7-2874-41FC-8AAB-F2C85FD7F261}" sibTransId="{2DDD24B2-B4E2-4D78-9BF8-1B90A6E83130}"/>
    <dgm:cxn modelId="{0C998791-704D-4353-9DEE-9A549C57DE3A}" type="presParOf" srcId="{7985FA82-A694-4500-9C4A-F23A18F2945F}" destId="{02DAFF98-4ED8-4E42-86A3-047FA95844C7}" srcOrd="0" destOrd="0" presId="urn:microsoft.com/office/officeart/2005/8/layout/cycle3"/>
    <dgm:cxn modelId="{C5DB86FE-2FB2-420D-BF06-AC4D91BE9698}" type="presParOf" srcId="{02DAFF98-4ED8-4E42-86A3-047FA95844C7}" destId="{97E0FF4D-8F49-4E97-995D-E127A8627F04}" srcOrd="0" destOrd="0" presId="urn:microsoft.com/office/officeart/2005/8/layout/cycle3"/>
    <dgm:cxn modelId="{5DB219D1-4E8B-471B-A1D9-59AA5D3773C6}" type="presParOf" srcId="{02DAFF98-4ED8-4E42-86A3-047FA95844C7}" destId="{DBA3CEE8-4EA3-4648-B93E-7DA8B80FA360}" srcOrd="1" destOrd="0" presId="urn:microsoft.com/office/officeart/2005/8/layout/cycle3"/>
    <dgm:cxn modelId="{5B5277E4-FCBB-4FF0-A2D0-3872FBC16685}" type="presParOf" srcId="{02DAFF98-4ED8-4E42-86A3-047FA95844C7}" destId="{5F36E011-74F8-4795-8884-DF714C03C2C2}" srcOrd="2" destOrd="0" presId="urn:microsoft.com/office/officeart/2005/8/layout/cycle3"/>
    <dgm:cxn modelId="{825AD189-D73D-4459-BC5E-DF5873B47B89}" type="presParOf" srcId="{02DAFF98-4ED8-4E42-86A3-047FA95844C7}" destId="{139DB995-9694-451E-9714-3EF2EE48A29A}" srcOrd="3" destOrd="0" presId="urn:microsoft.com/office/officeart/2005/8/layout/cycle3"/>
    <dgm:cxn modelId="{1A17F8A4-9248-4250-B05F-3EEDD5CDB6CA}" type="presParOf" srcId="{02DAFF98-4ED8-4E42-86A3-047FA95844C7}" destId="{4BDF95B5-B372-4521-AF43-2929988449D2}" srcOrd="4" destOrd="0" presId="urn:microsoft.com/office/officeart/2005/8/layout/cycle3"/>
    <dgm:cxn modelId="{BAC55953-C03B-43DD-B451-1F6510EBADB3}" type="presParOf" srcId="{02DAFF98-4ED8-4E42-86A3-047FA95844C7}" destId="{2AAD7D80-6884-4327-ABCD-D7EE7872438A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A3CEE8-4EA3-4648-B93E-7DA8B80FA360}">
      <dsp:nvSpPr>
        <dsp:cNvPr id="0" name=""/>
        <dsp:cNvSpPr/>
      </dsp:nvSpPr>
      <dsp:spPr>
        <a:xfrm>
          <a:off x="1152151" y="-228549"/>
          <a:ext cx="6072618" cy="6072618"/>
        </a:xfrm>
        <a:prstGeom prst="circularArrow">
          <a:avLst>
            <a:gd name="adj1" fmla="val 5544"/>
            <a:gd name="adj2" fmla="val 330680"/>
            <a:gd name="adj3" fmla="val 13758564"/>
            <a:gd name="adj4" fmla="val 17396539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E0FF4D-8F49-4E97-995D-E127A8627F04}">
      <dsp:nvSpPr>
        <dsp:cNvPr id="0" name=""/>
        <dsp:cNvSpPr/>
      </dsp:nvSpPr>
      <dsp:spPr>
        <a:xfrm>
          <a:off x="2888055" y="1809"/>
          <a:ext cx="2864849" cy="1432424"/>
        </a:xfrm>
        <a:prstGeom prst="roundRect">
          <a:avLst/>
        </a:prstGeom>
        <a:solidFill>
          <a:schemeClr val="accent5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/>
            <a:t>До Х</a:t>
          </a:r>
          <a:r>
            <a:rPr lang="en-US" sz="2000" kern="1200" dirty="0" smtClean="0"/>
            <a:t>V</a:t>
          </a:r>
          <a:r>
            <a:rPr lang="uk-UA" sz="2000" kern="1200" dirty="0" smtClean="0"/>
            <a:t> ст. для запису дій використовували слова «плюс»,»мінус»</a:t>
          </a:r>
          <a:endParaRPr lang="ru-RU" sz="2000" kern="1200" dirty="0"/>
        </a:p>
      </dsp:txBody>
      <dsp:txXfrm>
        <a:off x="2957980" y="71734"/>
        <a:ext cx="2724999" cy="1292574"/>
      </dsp:txXfrm>
    </dsp:sp>
    <dsp:sp modelId="{5F36E011-74F8-4795-8884-DF714C03C2C2}">
      <dsp:nvSpPr>
        <dsp:cNvPr id="0" name=""/>
        <dsp:cNvSpPr/>
      </dsp:nvSpPr>
      <dsp:spPr>
        <a:xfrm>
          <a:off x="5350913" y="1791181"/>
          <a:ext cx="2864849" cy="1432424"/>
        </a:xfrm>
        <a:prstGeom prst="roundRect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baseline="0" dirty="0" smtClean="0">
              <a:solidFill>
                <a:schemeClr val="tx1"/>
              </a:solidFill>
            </a:rPr>
            <a:t>у XVI столітті німецькі рахівники і торговці почали користуватись знаками "+", "-",</a:t>
          </a:r>
          <a:endParaRPr lang="ru-RU" sz="2000" kern="1200" baseline="0" dirty="0">
            <a:solidFill>
              <a:schemeClr val="tx1"/>
            </a:solidFill>
          </a:endParaRPr>
        </a:p>
      </dsp:txBody>
      <dsp:txXfrm>
        <a:off x="5420838" y="1861106"/>
        <a:ext cx="2724999" cy="1292574"/>
      </dsp:txXfrm>
    </dsp:sp>
    <dsp:sp modelId="{139DB995-9694-451E-9714-3EF2EE48A29A}">
      <dsp:nvSpPr>
        <dsp:cNvPr id="0" name=""/>
        <dsp:cNvSpPr/>
      </dsp:nvSpPr>
      <dsp:spPr>
        <a:xfrm>
          <a:off x="4410185" y="4686445"/>
          <a:ext cx="2864849" cy="14324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baseline="0" dirty="0" smtClean="0">
              <a:solidFill>
                <a:schemeClr val="bg1"/>
              </a:solidFill>
            </a:rPr>
            <a:t>математик Вільям </a:t>
          </a:r>
          <a:r>
            <a:rPr lang="uk-UA" sz="2000" kern="1200" baseline="0" dirty="0" err="1" smtClean="0">
              <a:solidFill>
                <a:schemeClr val="bg1"/>
              </a:solidFill>
            </a:rPr>
            <a:t>Отред</a:t>
          </a:r>
          <a:r>
            <a:rPr lang="uk-UA" sz="2000" kern="1200" baseline="0" dirty="0" smtClean="0">
              <a:solidFill>
                <a:schemeClr val="bg1"/>
              </a:solidFill>
            </a:rPr>
            <a:t>  у 1631р . застосував знак множення «Х»</a:t>
          </a:r>
          <a:endParaRPr lang="ru-RU" sz="2000" kern="1200" baseline="0" dirty="0">
            <a:solidFill>
              <a:schemeClr val="bg1"/>
            </a:solidFill>
          </a:endParaRPr>
        </a:p>
      </dsp:txBody>
      <dsp:txXfrm>
        <a:off x="4480110" y="4756370"/>
        <a:ext cx="2724999" cy="1292574"/>
      </dsp:txXfrm>
    </dsp:sp>
    <dsp:sp modelId="{4BDF95B5-B372-4521-AF43-2929988449D2}">
      <dsp:nvSpPr>
        <dsp:cNvPr id="0" name=""/>
        <dsp:cNvSpPr/>
      </dsp:nvSpPr>
      <dsp:spPr>
        <a:xfrm>
          <a:off x="1365924" y="4686445"/>
          <a:ext cx="2864849" cy="1432424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err="1" smtClean="0"/>
            <a:t>Йоханн</a:t>
          </a:r>
          <a:r>
            <a:rPr lang="uk-UA" sz="1900" kern="1200" dirty="0" smtClean="0"/>
            <a:t> Ран ввів зірочку  (  *  )  в якості знака множення і для ділення  ( /) у 1659 р</a:t>
          </a:r>
          <a:endParaRPr lang="ru-RU" sz="1900" kern="1200" baseline="0" dirty="0">
            <a:solidFill>
              <a:schemeClr val="tx1"/>
            </a:solidFill>
          </a:endParaRPr>
        </a:p>
      </dsp:txBody>
      <dsp:txXfrm>
        <a:off x="1435849" y="4756370"/>
        <a:ext cx="2724999" cy="1292574"/>
      </dsp:txXfrm>
    </dsp:sp>
    <dsp:sp modelId="{2AAD7D80-6884-4327-ABCD-D7EE7872438A}">
      <dsp:nvSpPr>
        <dsp:cNvPr id="0" name=""/>
        <dsp:cNvSpPr/>
      </dsp:nvSpPr>
      <dsp:spPr>
        <a:xfrm>
          <a:off x="425196" y="1791181"/>
          <a:ext cx="2864849" cy="1432424"/>
        </a:xfrm>
        <a:prstGeom prst="roundRect">
          <a:avLst/>
        </a:prstGeom>
        <a:solidFill>
          <a:srgbClr val="FFFF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chemeClr val="tx1"/>
              </a:solidFill>
            </a:rPr>
            <a:t>Німецький математик </a:t>
          </a:r>
          <a:r>
            <a:rPr lang="uk-UA" sz="2000" kern="1200" dirty="0" err="1" smtClean="0">
              <a:solidFill>
                <a:schemeClr val="tx1"/>
              </a:solidFill>
            </a:rPr>
            <a:t>Лейбніц</a:t>
          </a:r>
          <a:r>
            <a:rPr lang="uk-UA" sz="2000" kern="1200" dirty="0" smtClean="0">
              <a:solidFill>
                <a:schemeClr val="tx1"/>
              </a:solidFill>
            </a:rPr>
            <a:t> у 1698 р. ввів  знаки 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dirty="0" smtClean="0">
              <a:solidFill>
                <a:schemeClr val="tx1"/>
              </a:solidFill>
            </a:rPr>
            <a:t> «∙» і «:» </a:t>
          </a:r>
          <a:endParaRPr lang="ru-RU" sz="2000" kern="1200" dirty="0"/>
        </a:p>
      </dsp:txBody>
      <dsp:txXfrm>
        <a:off x="495121" y="1861106"/>
        <a:ext cx="2724999" cy="12925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5FA475-49EC-4A0D-B283-01390E3D6107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19432-43E3-41A9-BA55-B9B3409863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732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0"/>
              </a:spcBef>
            </a:pPr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Виконувати арифметичні дії люди навчилися задовго до того, як дали назву числам, коли збирали ягоди, гриби, добували здобич на полюванні, а потім ділили між членами племені. Вони виконували дії спочатку не з числами, а з предметами(множинами). І повинні були пройти тисячоліття, щоб люди зрозуміли, що дії можна виконувати над числами.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19432-43E3-41A9-BA55-B9B3409863D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817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Перші нумерації, які з’явилися,  були пригідні більше для запису чисел, ніж для виконання дій з ними. Наприклад, виконати дії з числами, які записані в римській, єгипетській або слов´янській нумерації , дуже важко. Складалися спеціальні таблиці. Займалися розрахунками вчені люди.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19432-43E3-41A9-BA55-B9B3409863D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116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spcBef>
                <a:spcPct val="0"/>
              </a:spcBef>
            </a:pPr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З початку люди не тільки з допомогою пальців рук показували числа, але й виконували арифметичні дії. Наприклад, помножимо 7 на 8. На руках витягнемо стільки пальців на стільки кожний множник більший за 5 (3 і 2). Інші загнемо. За число десятків брали кількість пальців, що витягнуті на обох руках(5). Кількість одиниць добутку дорівнює добутку загнутих пальців (3·2=6). Отже, відповідь 56.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</a:pPr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Арабський вчений математик </a:t>
            </a:r>
            <a:r>
              <a:rPr lang="uk-UA" sz="1200" dirty="0" err="1" smtClean="0">
                <a:latin typeface="Times New Roman" pitchFamily="18" charset="0"/>
                <a:cs typeface="Times New Roman" pitchFamily="18" charset="0"/>
              </a:rPr>
              <a:t>Мухамед</a:t>
            </a:r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200" dirty="0" err="1" smtClean="0">
                <a:latin typeface="Times New Roman" pitchFamily="18" charset="0"/>
                <a:cs typeface="Times New Roman" pitchFamily="18" charset="0"/>
              </a:rPr>
              <a:t>ібн</a:t>
            </a:r>
            <a:r>
              <a:rPr lang="uk-UA" sz="1200" dirty="0" smtClean="0">
                <a:latin typeface="Times New Roman" pitchFamily="18" charset="0"/>
                <a:cs typeface="Times New Roman" pitchFamily="18" charset="0"/>
              </a:rPr>
              <a:t> Муса в «Книзі про індійський рахунок» описав не тільки новий запис чисел, але і як потрібно виконувати з ними дії. Все робилось по дуже простим правилам. Наприклад, ділення виконувалось з допомогою методу решітки, який простіший, ніж ми застосовуємо в школі.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19432-43E3-41A9-BA55-B9B3409863D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256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054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3AB6856-DD1E-4134-A047-6BDB6D6C9F9C}" type="slidenum">
              <a:rPr lang="ru-RU" smtClean="0"/>
              <a:pPr eaLnBrk="1" hangingPunct="1"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D725FEE-C01B-4879-913D-5B14457F7A8F}" type="slidenum">
              <a:rPr lang="ru-RU" smtClean="0"/>
              <a:pPr eaLnBrk="1" hangingPunct="1"/>
              <a:t>6</a:t>
            </a:fld>
            <a:endParaRPr lang="ru-RU" smtClean="0"/>
          </a:p>
        </p:txBody>
      </p:sp>
      <p:sp>
        <p:nvSpPr>
          <p:cNvPr id="164868" name="Заметки 1"/>
          <p:cNvSpPr>
            <a:spLocks noGrp="1"/>
          </p:cNvSpPr>
          <p:nvPr/>
        </p:nvSpPr>
        <p:spPr bwMode="auto">
          <a:xfrm>
            <a:off x="685800" y="4343583"/>
            <a:ext cx="5486400" cy="4114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0000"/>
              </a:spcBef>
            </a:pPr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uk.wikipedia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6513" y="4509120"/>
            <a:ext cx="4750344" cy="1143000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smtClean="0">
                <a:solidFill>
                  <a:schemeClr val="accent6"/>
                </a:solidFill>
              </a:rPr>
              <a:t>Історія арифметичних дій </a:t>
            </a:r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332656"/>
            <a:ext cx="4889846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896" y="332656"/>
            <a:ext cx="3433092" cy="438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D:\портфоліо\позакласна робота\історія математики\презинтаціїї для 5-6 класів\як люди навчились рахувати\chomu-v-pervisnomu-suspilstvi-ne-vstanovlyuvalisya-podatk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2933418"/>
            <a:ext cx="4037906" cy="356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0698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89746" y="1126096"/>
            <a:ext cx="1524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>
                <a:solidFill>
                  <a:schemeClr val="accent1"/>
                </a:solidFill>
              </a:rPr>
              <a:t>п</a:t>
            </a:r>
            <a:r>
              <a:rPr lang="uk-UA" b="1" dirty="0" smtClean="0">
                <a:solidFill>
                  <a:schemeClr val="accent1"/>
                </a:solidFill>
              </a:rPr>
              <a:t>омножити 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1907" y="3056704"/>
            <a:ext cx="12241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MLX</a:t>
            </a:r>
            <a:endParaRPr lang="ru-RU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736277" y="3195203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>
                <a:solidFill>
                  <a:schemeClr val="accent1"/>
                </a:solidFill>
              </a:rPr>
              <a:t>п</a:t>
            </a:r>
            <a:r>
              <a:rPr lang="uk-UA" b="1" dirty="0" smtClean="0">
                <a:solidFill>
                  <a:schemeClr val="accent1"/>
                </a:solidFill>
              </a:rPr>
              <a:t>оділити 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92207" y="3009184"/>
            <a:ext cx="67936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uk-UA" sz="3600" b="1" dirty="0" smtClean="0"/>
              <a:t>ІХ</a:t>
            </a:r>
            <a:endParaRPr lang="ru-RU" sz="3600" b="1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93" t="32926" b="27269"/>
          <a:stretch/>
        </p:blipFill>
        <p:spPr bwMode="auto">
          <a:xfrm>
            <a:off x="3394369" y="680221"/>
            <a:ext cx="2473790" cy="126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41" t="35737" r="52619" b="28526"/>
          <a:stretch/>
        </p:blipFill>
        <p:spPr bwMode="auto">
          <a:xfrm>
            <a:off x="107503" y="809239"/>
            <a:ext cx="1532943" cy="11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54" t="65857" b="22848"/>
          <a:stretch/>
        </p:blipFill>
        <p:spPr bwMode="auto">
          <a:xfrm>
            <a:off x="142289" y="5373216"/>
            <a:ext cx="1909431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67" t="65343" r="52956" b="21879"/>
          <a:stretch/>
        </p:blipFill>
        <p:spPr bwMode="auto">
          <a:xfrm>
            <a:off x="3531889" y="5268353"/>
            <a:ext cx="1217982" cy="752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52134" y="5520797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chemeClr val="accent1"/>
                </a:solidFill>
              </a:rPr>
              <a:t>додати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2056" name="Picture 8" descr="D:\портфоліо\позакласна робота\історія математики\презинтаціїї для 5-6 класів\звичайні дроби\Рисунок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87321"/>
            <a:ext cx="2414844" cy="181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D:\портфоліо\позакласна робота\історія математики\презинтаціїї для 5-6 класів\звичайні дроби\Рисунок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357" y="2141011"/>
            <a:ext cx="2687273" cy="212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D:\портфоліо\позакласна робота\історія математики\презинтаціїї для 5-6 класів\звичайні дроби\Рисунок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854" y="4261631"/>
            <a:ext cx="3242149" cy="2376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31712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4207"/>
            <a:ext cx="2779022" cy="2410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37014"/>
            <a:ext cx="5328592" cy="2991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0" y="2454230"/>
            <a:ext cx="3679304" cy="4113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85735" y="3253316"/>
            <a:ext cx="26613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chemeClr val="accent6"/>
                </a:solidFill>
              </a:rPr>
              <a:t>Рахунок на</a:t>
            </a:r>
          </a:p>
          <a:p>
            <a:pPr algn="ctr"/>
            <a:r>
              <a:rPr lang="uk-UA" sz="3600" b="1" dirty="0" smtClean="0">
                <a:solidFill>
                  <a:schemeClr val="accent6"/>
                </a:solidFill>
              </a:rPr>
              <a:t> пальцях</a:t>
            </a:r>
            <a:endParaRPr lang="ru-RU" sz="3600" b="1" dirty="0">
              <a:solidFill>
                <a:schemeClr val="accent6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568907"/>
              </p:ext>
            </p:extLst>
          </p:nvPr>
        </p:nvGraphicFramePr>
        <p:xfrm>
          <a:off x="4644008" y="4797152"/>
          <a:ext cx="4320480" cy="14833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80120"/>
                <a:gridCol w="1080120"/>
                <a:gridCol w="1080120"/>
                <a:gridCol w="10801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ru-RU" b="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ru-RU" b="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0" dirty="0" smtClean="0">
                          <a:solidFill>
                            <a:schemeClr val="accent1"/>
                          </a:solidFill>
                        </a:rPr>
                        <a:t>7</a:t>
                      </a:r>
                      <a:endParaRPr lang="ru-RU" b="0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        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          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1         4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ru-RU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2         7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3         6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6         3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accent1"/>
                          </a:solidFill>
                        </a:rPr>
                        <a:t>9</a:t>
                      </a:r>
                      <a:endParaRPr lang="ru-RU" b="1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ru-RU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accent6"/>
                          </a:solidFill>
                        </a:rPr>
                        <a:t>6</a:t>
                      </a:r>
                      <a:endParaRPr lang="ru-RU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accent6"/>
                          </a:solidFill>
                        </a:rPr>
                        <a:t>3</a:t>
                      </a:r>
                      <a:endParaRPr lang="ru-RU" b="1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 flipH="1">
            <a:off x="4173345" y="5157192"/>
            <a:ext cx="1224136" cy="6563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>
            <a:off x="4679281" y="5243903"/>
            <a:ext cx="1722971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5652120" y="5243903"/>
            <a:ext cx="1800200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7020272" y="5502669"/>
            <a:ext cx="864096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173345" y="5946988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chemeClr val="accent6"/>
                </a:solidFill>
              </a:rPr>
              <a:t>0</a:t>
            </a:r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25211" y="5963983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>
                <a:solidFill>
                  <a:schemeClr val="accent6"/>
                </a:solidFill>
              </a:rPr>
              <a:t>1</a:t>
            </a:r>
            <a:endParaRPr lang="ru-RU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9456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456416197"/>
              </p:ext>
            </p:extLst>
          </p:nvPr>
        </p:nvGraphicFramePr>
        <p:xfrm>
          <a:off x="251520" y="260648"/>
          <a:ext cx="8640960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0827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7"/>
          <p:cNvSpPr txBox="1">
            <a:spLocks noChangeArrowheads="1"/>
          </p:cNvSpPr>
          <p:nvPr/>
        </p:nvSpPr>
        <p:spPr bwMode="auto">
          <a:xfrm>
            <a:off x="1149350" y="500063"/>
            <a:ext cx="66262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/>
              <a:t>Які знаки використовувалися для запису дії множення?</a:t>
            </a:r>
            <a:endParaRPr lang="ru-RU"/>
          </a:p>
          <a:p>
            <a:pPr eaLnBrk="1" hangingPunct="1"/>
            <a:endParaRPr lang="ru-RU"/>
          </a:p>
        </p:txBody>
      </p:sp>
      <p:sp>
        <p:nvSpPr>
          <p:cNvPr id="23555" name="Прямоугольник 8"/>
          <p:cNvSpPr>
            <a:spLocks noChangeArrowheads="1"/>
          </p:cNvSpPr>
          <p:nvPr/>
        </p:nvSpPr>
        <p:spPr bwMode="auto">
          <a:xfrm>
            <a:off x="1204913" y="1154113"/>
            <a:ext cx="6480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uk-UA"/>
              <a:t>Як з допомогою пальців рук помножити 9 на 6?</a:t>
            </a:r>
            <a:endParaRPr lang="ru-RU"/>
          </a:p>
        </p:txBody>
      </p:sp>
      <p:sp>
        <p:nvSpPr>
          <p:cNvPr id="23556" name="Прямоугольник 10"/>
          <p:cNvSpPr>
            <a:spLocks noChangeArrowheads="1"/>
          </p:cNvSpPr>
          <p:nvPr/>
        </p:nvSpPr>
        <p:spPr bwMode="auto">
          <a:xfrm>
            <a:off x="1249363" y="1989138"/>
            <a:ext cx="44338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uk-UA"/>
              <a:t>Назвіть перший прилад для обчислень?</a:t>
            </a:r>
            <a:endParaRPr lang="ru-RU"/>
          </a:p>
        </p:txBody>
      </p:sp>
      <p:sp>
        <p:nvSpPr>
          <p:cNvPr id="23557" name="Прямоугольник 11"/>
          <p:cNvSpPr>
            <a:spLocks noChangeArrowheads="1"/>
          </p:cNvSpPr>
          <p:nvPr/>
        </p:nvSpPr>
        <p:spPr bwMode="auto">
          <a:xfrm>
            <a:off x="1168400" y="2773363"/>
            <a:ext cx="72199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uk-UA"/>
              <a:t>Що перше з'явилися числа чи люди навчилися виконувати арифметичні дії?</a:t>
            </a:r>
            <a:endParaRPr lang="ru-RU"/>
          </a:p>
        </p:txBody>
      </p:sp>
      <p:sp>
        <p:nvSpPr>
          <p:cNvPr id="23558" name="TextBox 12"/>
          <p:cNvSpPr txBox="1">
            <a:spLocks noChangeArrowheads="1"/>
          </p:cNvSpPr>
          <p:nvPr/>
        </p:nvSpPr>
        <p:spPr bwMode="auto">
          <a:xfrm>
            <a:off x="1042988" y="3860800"/>
            <a:ext cx="80361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 dirty="0"/>
              <a:t>Хто із математиків ввів символи множення і ділення з допомогою </a:t>
            </a:r>
            <a:r>
              <a:rPr lang="uk-UA" dirty="0" smtClean="0"/>
              <a:t>точок?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52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850" y="1052513"/>
            <a:ext cx="9451975" cy="4708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uk-UA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Список використаних джерел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uk-UA" b="1" dirty="0"/>
              <a:t> </a:t>
            </a:r>
            <a:endParaRPr lang="ru-RU" dirty="0"/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страницами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истории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математики.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Пособие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учащихся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5-6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классов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./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Депман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И.Я.,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Виленкин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Н.Я. – М.: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Просвещение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, 1989,-287с.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Математика: 6 кл.: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підруч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загальноосвіт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навч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заклад./ Г.П.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Бевз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  В.Г.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Бевз.-К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.: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Генеза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,2006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Математика: 5 кл.: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підруч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загальноосвіт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навч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заклад./ Г.П.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Бевз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   В.Г.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Бевз.-К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Зодіак-ЕКО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,2005.- 352с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Математика. Дитяча енциклопедія./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Авт.-упорядники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М.О.Володарська., Є.С.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Каневський.-Х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.:Фоліо,2003,-317с. </a:t>
            </a:r>
          </a:p>
          <a:p>
            <a:pPr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u="sng" dirty="0">
                <a:latin typeface="Times New Roman" pitchFamily="18" charset="0"/>
                <a:cs typeface="Times New Roman" pitchFamily="18" charset="0"/>
                <a:hlinkClick r:id="rId3"/>
              </a:rPr>
              <a:t>http://uk.wikipedia.org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Україномовний розділ відкритої багатомовної 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   мережевої   енциклопедії.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5529246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E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162</TotalTime>
  <Words>399</Words>
  <Application>Microsoft Office PowerPoint</Application>
  <PresentationFormat>Экран (4:3)</PresentationFormat>
  <Paragraphs>57</Paragraphs>
  <Slides>6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Воздушный поток</vt:lpstr>
      <vt:lpstr>Історія арифметичних дій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Історія арифметичних дій </dc:title>
  <cp:lastModifiedBy>Инна </cp:lastModifiedBy>
  <cp:revision>17</cp:revision>
  <dcterms:modified xsi:type="dcterms:W3CDTF">2013-04-24T18:13:31Z</dcterms:modified>
</cp:coreProperties>
</file>